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260" r:id="rId3"/>
    <p:sldId id="261" r:id="rId4"/>
    <p:sldId id="272" r:id="rId5"/>
    <p:sldId id="276" r:id="rId6"/>
    <p:sldId id="278" r:id="rId7"/>
    <p:sldId id="262" r:id="rId8"/>
    <p:sldId id="267" r:id="rId9"/>
    <p:sldId id="268" r:id="rId10"/>
    <p:sldId id="273" r:id="rId11"/>
    <p:sldId id="263" r:id="rId12"/>
    <p:sldId id="265" r:id="rId13"/>
    <p:sldId id="274" r:id="rId14"/>
    <p:sldId id="275" r:id="rId15"/>
    <p:sldId id="284" r:id="rId16"/>
    <p:sldId id="264" r:id="rId17"/>
    <p:sldId id="266" r:id="rId18"/>
    <p:sldId id="269" r:id="rId19"/>
    <p:sldId id="270" r:id="rId20"/>
    <p:sldId id="271" r:id="rId21"/>
    <p:sldId id="279" r:id="rId22"/>
    <p:sldId id="280" r:id="rId23"/>
    <p:sldId id="281" r:id="rId24"/>
    <p:sldId id="282" r:id="rId25"/>
    <p:sldId id="283" r:id="rId26"/>
    <p:sldId id="285" r:id="rId27"/>
    <p:sldId id="286" r:id="rId28"/>
    <p:sldId id="287" r:id="rId29"/>
    <p:sldId id="288" r:id="rId30"/>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3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613DB81B-FB34-4CA2-AB7B-8E96F384EC5B}" type="datetimeFigureOut">
              <a:rPr lang="en-US" smtClean="0"/>
              <a:t>12/28/2018</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5C5E0CB9-D100-4E64-98DE-67C9583816FD}"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C0CCEE5-1237-4943-8413-ADCCEC398CDF}" type="datetimeFigureOut">
              <a:rPr lang="en-US"/>
              <a:pPr>
                <a:defRPr/>
              </a:pPr>
              <a:t>12/28/2018</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92DD0E2-C39C-4B3C-8A76-BF79104461CB}"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14785110-3C1F-454F-A868-0DC72411CE8B}" type="datetime1">
              <a:rPr lang="en-US"/>
              <a:pPr>
                <a:defRPr/>
              </a:pPr>
              <a:t>12/28/2018</a:t>
            </a:fld>
            <a:endParaRPr lang="en-US" dirty="0"/>
          </a:p>
        </p:txBody>
      </p:sp>
      <p:sp>
        <p:nvSpPr>
          <p:cNvPr id="6" name="Footer Placeholder 4"/>
          <p:cNvSpPr>
            <a:spLocks noGrp="1"/>
          </p:cNvSpPr>
          <p:nvPr>
            <p:ph type="ftr" sz="quarter" idx="11"/>
          </p:nvPr>
        </p:nvSpPr>
        <p:spPr/>
        <p:txBody>
          <a:bodyPr/>
          <a:lstStyle>
            <a:lvl1pPr>
              <a:defRPr dirty="0"/>
            </a:lvl1pPr>
          </a:lstStyle>
          <a:p>
            <a:pPr>
              <a:defRPr/>
            </a:pPr>
            <a:r>
              <a:rPr lang="en-US"/>
              <a:t>http://delvacca.acc.com</a:t>
            </a:r>
          </a:p>
        </p:txBody>
      </p:sp>
      <p:sp>
        <p:nvSpPr>
          <p:cNvPr id="7" name="Slide Number Placeholder 5"/>
          <p:cNvSpPr>
            <a:spLocks noGrp="1"/>
          </p:cNvSpPr>
          <p:nvPr>
            <p:ph type="sldNum" sz="quarter" idx="12"/>
          </p:nvPr>
        </p:nvSpPr>
        <p:spPr/>
        <p:txBody>
          <a:bodyPr/>
          <a:lstStyle>
            <a:lvl1pPr>
              <a:defRPr/>
            </a:lvl1pPr>
          </a:lstStyle>
          <a:p>
            <a:pPr>
              <a:defRPr/>
            </a:pPr>
            <a:fld id="{41386EFA-BF14-4E5F-9B84-49E76926488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EFD53C1-2782-416A-BC33-1F090E17212F}" type="datetime1">
              <a:rPr lang="en-US"/>
              <a:pPr>
                <a:defRPr/>
              </a:pPr>
              <a:t>12/28/2018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http://delvacca.acc.com</a:t>
            </a:r>
          </a:p>
        </p:txBody>
      </p:sp>
      <p:sp>
        <p:nvSpPr>
          <p:cNvPr id="6" name="Slide Number Placeholder 5"/>
          <p:cNvSpPr>
            <a:spLocks noGrp="1"/>
          </p:cNvSpPr>
          <p:nvPr>
            <p:ph type="sldNum" sz="quarter" idx="12"/>
          </p:nvPr>
        </p:nvSpPr>
        <p:spPr/>
        <p:txBody>
          <a:bodyPr/>
          <a:lstStyle>
            <a:lvl1pPr>
              <a:defRPr/>
            </a:lvl1pPr>
          </a:lstStyle>
          <a:p>
            <a:pPr>
              <a:defRPr/>
            </a:pPr>
            <a:fld id="{CFE97DE7-69B7-4209-9799-B781AB1E8D5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345F00-AE27-4B5C-88A8-0A19D70D238C}" type="datetime1">
              <a:rPr lang="en-US"/>
              <a:pPr>
                <a:defRPr/>
              </a:pPr>
              <a:t>12/28/2018</a:t>
            </a:fld>
            <a:endParaRPr lang="en-US" dirty="0"/>
          </a:p>
        </p:txBody>
      </p:sp>
      <p:sp>
        <p:nvSpPr>
          <p:cNvPr id="6" name="Footer Placeholder 4"/>
          <p:cNvSpPr>
            <a:spLocks noGrp="1"/>
          </p:cNvSpPr>
          <p:nvPr>
            <p:ph type="ftr" sz="quarter" idx="11"/>
          </p:nvPr>
        </p:nvSpPr>
        <p:spPr/>
        <p:txBody>
          <a:bodyPr/>
          <a:lstStyle>
            <a:lvl1pPr>
              <a:defRPr dirty="0"/>
            </a:lvl1pPr>
          </a:lstStyle>
          <a:p>
            <a:pPr>
              <a:defRPr/>
            </a:pPr>
            <a:r>
              <a:rPr lang="en-US"/>
              <a:t>http://delvacca.acc.com</a:t>
            </a:r>
          </a:p>
        </p:txBody>
      </p:sp>
      <p:sp>
        <p:nvSpPr>
          <p:cNvPr id="7" name="Slide Number Placeholder 5"/>
          <p:cNvSpPr>
            <a:spLocks noGrp="1"/>
          </p:cNvSpPr>
          <p:nvPr>
            <p:ph type="sldNum" sz="quarter" idx="12"/>
          </p:nvPr>
        </p:nvSpPr>
        <p:spPr/>
        <p:txBody>
          <a:bodyPr/>
          <a:lstStyle>
            <a:lvl1pPr>
              <a:defRPr/>
            </a:lvl1pPr>
          </a:lstStyle>
          <a:p>
            <a:pPr>
              <a:defRPr/>
            </a:pPr>
            <a:fld id="{21ABF127-C824-427D-B880-CD38F412FB82}"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D294957-3464-4AE3-9AB1-994A07C69E3D}" type="datetime1">
              <a:rPr lang="en-US"/>
              <a:pPr>
                <a:defRPr/>
              </a:pPr>
              <a:t>12/28/2018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http://delvacca.acc.com</a:t>
            </a:r>
          </a:p>
        </p:txBody>
      </p:sp>
      <p:sp>
        <p:nvSpPr>
          <p:cNvPr id="7" name="Slide Number Placeholder 5"/>
          <p:cNvSpPr>
            <a:spLocks noGrp="1"/>
          </p:cNvSpPr>
          <p:nvPr>
            <p:ph type="sldNum" sz="quarter" idx="12"/>
          </p:nvPr>
        </p:nvSpPr>
        <p:spPr/>
        <p:txBody>
          <a:bodyPr/>
          <a:lstStyle>
            <a:lvl1pPr>
              <a:defRPr/>
            </a:lvl1pPr>
          </a:lstStyle>
          <a:p>
            <a:pPr>
              <a:defRPr/>
            </a:pPr>
            <a:fld id="{CF5A7C24-FAEA-44D5-AE31-2E2CDD4F086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fld id="{C34A30A8-4B6C-4F05-BB69-E8ECF3E392CF}" type="datetime1">
              <a:rPr lang="en-US"/>
              <a:pPr>
                <a:defRPr/>
              </a:pPr>
              <a:t>12/28/2018</a:t>
            </a:fld>
            <a:endParaRPr lang="en-US" dirty="0"/>
          </a:p>
        </p:txBody>
      </p:sp>
      <p:sp>
        <p:nvSpPr>
          <p:cNvPr id="9" name="Footer Placeholder 7"/>
          <p:cNvSpPr>
            <a:spLocks noGrp="1"/>
          </p:cNvSpPr>
          <p:nvPr>
            <p:ph type="ftr" sz="quarter" idx="11"/>
          </p:nvPr>
        </p:nvSpPr>
        <p:spPr/>
        <p:txBody>
          <a:bodyPr/>
          <a:lstStyle>
            <a:lvl1pPr>
              <a:defRPr dirty="0"/>
            </a:lvl1pPr>
          </a:lstStyle>
          <a:p>
            <a:pPr>
              <a:defRPr/>
            </a:pPr>
            <a:r>
              <a:rPr lang="en-US"/>
              <a:t>http://delvacca.acc.com</a:t>
            </a:r>
          </a:p>
        </p:txBody>
      </p:sp>
      <p:sp>
        <p:nvSpPr>
          <p:cNvPr id="10" name="Slide Number Placeholder 8"/>
          <p:cNvSpPr>
            <a:spLocks noGrp="1"/>
          </p:cNvSpPr>
          <p:nvPr>
            <p:ph type="sldNum" sz="quarter" idx="12"/>
          </p:nvPr>
        </p:nvSpPr>
        <p:spPr/>
        <p:txBody>
          <a:bodyPr/>
          <a:lstStyle>
            <a:lvl1pPr>
              <a:defRPr/>
            </a:lvl1pPr>
          </a:lstStyle>
          <a:p>
            <a:pPr>
              <a:defRPr/>
            </a:pPr>
            <a:fld id="{CFC68F31-BA56-4AFF-BD7A-E592990EE04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0641BF6-188C-49AD-81F4-AAA9C43D24B8}" type="datetime1">
              <a:rPr lang="en-US"/>
              <a:pPr>
                <a:defRPr/>
              </a:pPr>
              <a:t>12/28/2018</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http://delvacca.acc.com</a:t>
            </a:r>
          </a:p>
        </p:txBody>
      </p:sp>
      <p:sp>
        <p:nvSpPr>
          <p:cNvPr id="5" name="Slide Number Placeholder 5"/>
          <p:cNvSpPr>
            <a:spLocks noGrp="1"/>
          </p:cNvSpPr>
          <p:nvPr>
            <p:ph type="sldNum" sz="quarter" idx="12"/>
          </p:nvPr>
        </p:nvSpPr>
        <p:spPr/>
        <p:txBody>
          <a:bodyPr/>
          <a:lstStyle>
            <a:lvl1pPr>
              <a:defRPr/>
            </a:lvl1pPr>
          </a:lstStyle>
          <a:p>
            <a:pPr>
              <a:defRPr/>
            </a:pPr>
            <a:fld id="{261C69E9-F2B0-4674-A531-C750979397A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861E38B-9FD4-44AF-AD72-4FD3576F7D63}" type="datetime1">
              <a:rPr lang="en-US"/>
              <a:pPr>
                <a:defRPr/>
              </a:pPr>
              <a:t>12/28/2018</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http://delvacca.acc.com</a:t>
            </a:r>
          </a:p>
        </p:txBody>
      </p:sp>
      <p:sp>
        <p:nvSpPr>
          <p:cNvPr id="4" name="Slide Number Placeholder 5"/>
          <p:cNvSpPr>
            <a:spLocks noGrp="1"/>
          </p:cNvSpPr>
          <p:nvPr>
            <p:ph type="sldNum" sz="quarter" idx="12"/>
          </p:nvPr>
        </p:nvSpPr>
        <p:spPr/>
        <p:txBody>
          <a:bodyPr/>
          <a:lstStyle>
            <a:lvl1pPr>
              <a:defRPr/>
            </a:lvl1pPr>
          </a:lstStyle>
          <a:p>
            <a:pPr>
              <a:defRPr/>
            </a:pPr>
            <a:fld id="{FB9D3A96-E1F7-49EB-8A70-86734216A81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8FB62C87-2154-407E-94C2-9D360955B760}" type="datetime1">
              <a:rPr lang="en-US"/>
              <a:pPr>
                <a:defRPr/>
              </a:pPr>
              <a:t>12/28/2018</a:t>
            </a:fld>
            <a:endParaRPr lang="en-US" dirty="0"/>
          </a:p>
        </p:txBody>
      </p:sp>
      <p:sp>
        <p:nvSpPr>
          <p:cNvPr id="7" name="Footer Placeholder 5"/>
          <p:cNvSpPr>
            <a:spLocks noGrp="1"/>
          </p:cNvSpPr>
          <p:nvPr>
            <p:ph type="ftr" sz="quarter" idx="11"/>
          </p:nvPr>
        </p:nvSpPr>
        <p:spPr/>
        <p:txBody>
          <a:bodyPr/>
          <a:lstStyle>
            <a:lvl1pPr>
              <a:defRPr dirty="0"/>
            </a:lvl1pPr>
          </a:lstStyle>
          <a:p>
            <a:pPr>
              <a:defRPr/>
            </a:pPr>
            <a:r>
              <a:rPr lang="en-US"/>
              <a:t>http://delvacca.acc.com</a:t>
            </a:r>
          </a:p>
        </p:txBody>
      </p:sp>
      <p:sp>
        <p:nvSpPr>
          <p:cNvPr id="8" name="Slide Number Placeholder 6"/>
          <p:cNvSpPr>
            <a:spLocks noGrp="1"/>
          </p:cNvSpPr>
          <p:nvPr>
            <p:ph type="sldNum" sz="quarter" idx="12"/>
          </p:nvPr>
        </p:nvSpPr>
        <p:spPr/>
        <p:txBody>
          <a:bodyPr/>
          <a:lstStyle>
            <a:lvl1pPr>
              <a:defRPr/>
            </a:lvl1pPr>
          </a:lstStyle>
          <a:p>
            <a:pPr>
              <a:defRPr/>
            </a:pPr>
            <a:fld id="{37A23AE4-12A3-439F-92AE-DE9CAB124678}"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5381601-3B9E-4FB2-AC1D-EF346B97DBF4}" type="datetime1">
              <a:rPr lang="en-US"/>
              <a:pPr>
                <a:defRPr/>
              </a:pPr>
              <a:t>12/28/2018</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http://delvacca.acc.com</a:t>
            </a:r>
          </a:p>
        </p:txBody>
      </p:sp>
      <p:sp>
        <p:nvSpPr>
          <p:cNvPr id="7" name="Slide Number Placeholder 5"/>
          <p:cNvSpPr>
            <a:spLocks noGrp="1"/>
          </p:cNvSpPr>
          <p:nvPr>
            <p:ph type="sldNum" sz="quarter" idx="12"/>
          </p:nvPr>
        </p:nvSpPr>
        <p:spPr/>
        <p:txBody>
          <a:bodyPr/>
          <a:lstStyle>
            <a:lvl1pPr>
              <a:defRPr/>
            </a:lvl1pPr>
          </a:lstStyle>
          <a:p>
            <a:pPr>
              <a:defRPr/>
            </a:pPr>
            <a:fld id="{4DBF7D4A-AB53-4D7A-8A30-465D7142CBA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EFEADE-707E-4A9B-8487-2BB1FA7D3DD5}" type="datetime1">
              <a:rPr lang="en-US"/>
              <a:pPr>
                <a:defRPr/>
              </a:pPr>
              <a:t>12/28/2018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http://delvacca.acc.com</a:t>
            </a:r>
          </a:p>
        </p:txBody>
      </p:sp>
      <p:sp>
        <p:nvSpPr>
          <p:cNvPr id="6" name="Slide Number Placeholder 5"/>
          <p:cNvSpPr>
            <a:spLocks noGrp="1"/>
          </p:cNvSpPr>
          <p:nvPr>
            <p:ph type="sldNum" sz="quarter" idx="12"/>
          </p:nvPr>
        </p:nvSpPr>
        <p:spPr/>
        <p:txBody>
          <a:bodyPr/>
          <a:lstStyle>
            <a:lvl1pPr>
              <a:defRPr/>
            </a:lvl1pPr>
          </a:lstStyle>
          <a:p>
            <a:pPr>
              <a:defRPr/>
            </a:pPr>
            <a:fld id="{F83940C9-5E63-4D57-B9BA-BD75CEFBDD5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F677624-68DF-4D3F-A866-50358FC6E73F}" type="datetime1">
              <a:rPr lang="en-US"/>
              <a:pPr>
                <a:defRPr/>
              </a:pPr>
              <a:t>12/28/2018</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http://delvacca.acc.com</a:t>
            </a:r>
          </a:p>
        </p:txBody>
      </p:sp>
      <p:sp>
        <p:nvSpPr>
          <p:cNvPr id="6" name="Slide Number Placeholder 5"/>
          <p:cNvSpPr>
            <a:spLocks noGrp="1"/>
          </p:cNvSpPr>
          <p:nvPr>
            <p:ph type="sldNum" sz="quarter" idx="12"/>
          </p:nvPr>
        </p:nvSpPr>
        <p:spPr/>
        <p:txBody>
          <a:bodyPr/>
          <a:lstStyle>
            <a:lvl1pPr>
              <a:defRPr/>
            </a:lvl1pPr>
          </a:lstStyle>
          <a:p>
            <a:pPr>
              <a:defRPr/>
            </a:pPr>
            <a:fld id="{2810A94E-0192-4011-A9EF-A1323D4849E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fontAlgn="auto">
              <a:spcBef>
                <a:spcPts val="0"/>
              </a:spcBef>
              <a:spcAft>
                <a:spcPts val="0"/>
              </a:spcAft>
              <a:defRPr sz="1200">
                <a:solidFill>
                  <a:srgbClr val="FFFFFF"/>
                </a:solidFill>
                <a:latin typeface="+mn-lt"/>
                <a:cs typeface="+mn-cs"/>
              </a:defRPr>
            </a:lvl1pPr>
          </a:lstStyle>
          <a:p>
            <a:pPr>
              <a:defRPr/>
            </a:pPr>
            <a:fld id="{71660EA0-13F9-448F-920C-4FA7A6440ADC}" type="datetime1">
              <a:rPr lang="en-US"/>
              <a:pPr>
                <a:defRPr/>
              </a:pPr>
              <a:t>12/28/2018</a:t>
            </a:fld>
            <a:endParaRPr lang="en-US" dirty="0"/>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fontAlgn="auto">
              <a:spcBef>
                <a:spcPts val="0"/>
              </a:spcBef>
              <a:spcAft>
                <a:spcPts val="0"/>
              </a:spcAft>
              <a:defRPr sz="1200" dirty="0">
                <a:solidFill>
                  <a:srgbClr val="FFFFFF"/>
                </a:solidFill>
                <a:latin typeface="+mn-lt"/>
                <a:cs typeface="+mn-cs"/>
              </a:defRPr>
            </a:lvl1pPr>
          </a:lstStyle>
          <a:p>
            <a:pPr>
              <a:defRPr/>
            </a:pPr>
            <a:r>
              <a:rPr lang="en-US"/>
              <a:t>http://delvacca.acc.com</a:t>
            </a: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fontAlgn="auto">
              <a:spcBef>
                <a:spcPts val="0"/>
              </a:spcBef>
              <a:spcAft>
                <a:spcPts val="0"/>
              </a:spcAft>
              <a:defRPr sz="1400" b="1">
                <a:solidFill>
                  <a:srgbClr val="FFFFFF"/>
                </a:solidFill>
                <a:latin typeface="+mn-lt"/>
                <a:cs typeface="+mn-cs"/>
              </a:defRPr>
            </a:lvl1pPr>
          </a:lstStyle>
          <a:p>
            <a:pPr>
              <a:defRPr/>
            </a:pPr>
            <a:fld id="{0927D1ED-8FA9-4841-9A41-5A641B6B773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8" r:id="rId1"/>
    <p:sldLayoutId id="2147483721" r:id="rId2"/>
    <p:sldLayoutId id="2147483729" r:id="rId3"/>
    <p:sldLayoutId id="2147483722" r:id="rId4"/>
    <p:sldLayoutId id="2147483730" r:id="rId5"/>
    <p:sldLayoutId id="2147483723" r:id="rId6"/>
    <p:sldLayoutId id="2147483724" r:id="rId7"/>
    <p:sldLayoutId id="2147483731" r:id="rId8"/>
    <p:sldLayoutId id="2147483725" r:id="rId9"/>
    <p:sldLayoutId id="2147483726" r:id="rId10"/>
    <p:sldLayoutId id="2147483727" r:id="rId11"/>
  </p:sldLayoutIdLst>
  <p:hf sldNum="0" hdr="0" ft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sz="2400"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Kristyne.bullock@flastergreenberg.com" TargetMode="External"/><Relationship Id="rId2" Type="http://schemas.openxmlformats.org/officeDocument/2006/relationships/hyperlink" Target="mailto:Lynda.calderone@flastergreenberg.com" TargetMode="External"/><Relationship Id="rId1" Type="http://schemas.openxmlformats.org/officeDocument/2006/relationships/slideLayout" Target="../slideLayouts/slideLayout2.xml"/><Relationship Id="rId4" Type="http://schemas.openxmlformats.org/officeDocument/2006/relationships/hyperlink" Target="mailto:jimmie.johnson@jmus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ubtitle 17"/>
          <p:cNvSpPr>
            <a:spLocks noGrp="1"/>
          </p:cNvSpPr>
          <p:nvPr>
            <p:ph type="subTitle" idx="1"/>
          </p:nvPr>
        </p:nvSpPr>
        <p:spPr>
          <a:xfrm>
            <a:off x="712788" y="3429000"/>
            <a:ext cx="6678612" cy="1524000"/>
          </a:xfrm>
        </p:spPr>
        <p:txBody>
          <a:bodyPr rtlCol="0">
            <a:normAutofit/>
          </a:bodyPr>
          <a:lstStyle/>
          <a:p>
            <a:pPr eaLnBrk="1" fontAlgn="auto" hangingPunct="1">
              <a:spcAft>
                <a:spcPts val="0"/>
              </a:spcAft>
              <a:buFont typeface="Arial" pitchFamily="34" charset="0"/>
              <a:buNone/>
              <a:defRPr/>
            </a:pPr>
            <a:endParaRPr lang="en-US" sz="2000" b="1" dirty="0" smtClean="0">
              <a:solidFill>
                <a:schemeClr val="bg1">
                  <a:lumMod val="50000"/>
                </a:schemeClr>
              </a:solidFill>
            </a:endParaRPr>
          </a:p>
          <a:p>
            <a:pPr eaLnBrk="1" fontAlgn="auto" hangingPunct="1">
              <a:spcAft>
                <a:spcPts val="0"/>
              </a:spcAft>
              <a:buFont typeface="Arial" pitchFamily="34" charset="0"/>
              <a:buNone/>
              <a:defRPr/>
            </a:pPr>
            <a:r>
              <a:rPr lang="en-US" sz="2000" b="1" dirty="0" smtClean="0">
                <a:solidFill>
                  <a:schemeClr val="bg1">
                    <a:lumMod val="50000"/>
                  </a:schemeClr>
                </a:solidFill>
              </a:rPr>
              <a:t>Panel: </a:t>
            </a:r>
          </a:p>
          <a:p>
            <a:pPr eaLnBrk="1" fontAlgn="auto" hangingPunct="1">
              <a:spcAft>
                <a:spcPts val="0"/>
              </a:spcAft>
              <a:buFont typeface="Arial" pitchFamily="34" charset="0"/>
              <a:buNone/>
              <a:defRPr/>
            </a:pPr>
            <a:r>
              <a:rPr lang="en-US" sz="1900" b="1" dirty="0" smtClean="0">
                <a:solidFill>
                  <a:schemeClr val="bg1">
                    <a:lumMod val="50000"/>
                  </a:schemeClr>
                </a:solidFill>
              </a:rPr>
              <a:t>Kristyne Bullock, Lynda Calderone, Jimmie Johnson</a:t>
            </a:r>
            <a:endParaRPr lang="en-US" sz="1900" b="1" dirty="0">
              <a:solidFill>
                <a:schemeClr val="bg1">
                  <a:lumMod val="50000"/>
                </a:schemeClr>
              </a:solidFill>
            </a:endParaRPr>
          </a:p>
        </p:txBody>
      </p:sp>
      <p:sp>
        <p:nvSpPr>
          <p:cNvPr id="8" name="TextBox 7"/>
          <p:cNvSpPr txBox="1"/>
          <p:nvPr/>
        </p:nvSpPr>
        <p:spPr>
          <a:xfrm>
            <a:off x="0" y="6211669"/>
            <a:ext cx="9144000" cy="646331"/>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effectLst>
            <a:innerShdw blurRad="63500" dist="50800" dir="18900000">
              <a:prstClr val="black">
                <a:alpha val="50000"/>
              </a:prstClr>
            </a:innerShdw>
          </a:effectLst>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11" name="TextBox 10"/>
          <p:cNvSpPr txBox="1"/>
          <p:nvPr/>
        </p:nvSpPr>
        <p:spPr>
          <a:xfrm>
            <a:off x="1371600" y="6400800"/>
            <a:ext cx="6400800" cy="338138"/>
          </a:xfrm>
          <a:prstGeom prst="rect">
            <a:avLst/>
          </a:prstGeom>
          <a:noFill/>
        </p:spPr>
        <p:txBody>
          <a:bodyPr>
            <a:spAutoFit/>
          </a:bodyPr>
          <a:lstStyle/>
          <a:p>
            <a:pPr algn="ctr" fontAlgn="auto">
              <a:spcBef>
                <a:spcPts val="0"/>
              </a:spcBef>
              <a:spcAft>
                <a:spcPts val="0"/>
              </a:spcAft>
              <a:defRPr/>
            </a:pPr>
            <a:r>
              <a:rPr lang="en-US" sz="1600" b="1" dirty="0">
                <a:solidFill>
                  <a:schemeClr val="bg1"/>
                </a:solidFill>
                <a:effectLst>
                  <a:outerShdw blurRad="50800" dist="38100" dir="16200000" rotWithShape="0">
                    <a:prstClr val="black">
                      <a:alpha val="40000"/>
                    </a:prstClr>
                  </a:outerShdw>
                </a:effectLst>
                <a:latin typeface="+mn-lt"/>
                <a:cs typeface="+mn-cs"/>
              </a:rPr>
              <a:t>http://delvacca.acc.com</a:t>
            </a:r>
          </a:p>
        </p:txBody>
      </p:sp>
      <p:sp>
        <p:nvSpPr>
          <p:cNvPr id="14" name="TextBox 13"/>
          <p:cNvSpPr txBox="1"/>
          <p:nvPr/>
        </p:nvSpPr>
        <p:spPr>
          <a:xfrm>
            <a:off x="3625382" y="0"/>
            <a:ext cx="5518618" cy="147732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effectLst>
            <a:innerShdw blurRad="63500" dist="50800" dir="2700000">
              <a:prstClr val="black">
                <a:alpha val="50000"/>
              </a:prstClr>
            </a:innerShdw>
          </a:effectLst>
        </p:spPr>
        <p:txBody>
          <a:bodyPr>
            <a:spAutoFit/>
          </a:bodyPr>
          <a:lstStyle/>
          <a:p>
            <a:pPr fontAlgn="auto">
              <a:spcBef>
                <a:spcPts val="0"/>
              </a:spcBef>
              <a:spcAft>
                <a:spcPts val="0"/>
              </a:spcAft>
              <a:defRPr/>
            </a:pPr>
            <a:endParaRPr lang="en-US" dirty="0">
              <a:solidFill>
                <a:srgbClr val="C00000"/>
              </a:solidFill>
              <a:latin typeface="+mn-lt"/>
              <a:cs typeface="+mn-cs"/>
            </a:endParaRPr>
          </a:p>
          <a:p>
            <a:pPr fontAlgn="auto">
              <a:spcBef>
                <a:spcPts val="0"/>
              </a:spcBef>
              <a:spcAft>
                <a:spcPts val="0"/>
              </a:spcAft>
              <a:defRPr/>
            </a:pPr>
            <a:endParaRPr lang="en-US" dirty="0">
              <a:solidFill>
                <a:srgbClr val="C00000"/>
              </a:solidFill>
              <a:latin typeface="+mn-lt"/>
              <a:cs typeface="+mn-cs"/>
            </a:endParaRPr>
          </a:p>
          <a:p>
            <a:pPr fontAlgn="auto">
              <a:spcBef>
                <a:spcPts val="0"/>
              </a:spcBef>
              <a:spcAft>
                <a:spcPts val="0"/>
              </a:spcAft>
              <a:defRPr/>
            </a:pPr>
            <a:endParaRPr lang="en-US" dirty="0">
              <a:solidFill>
                <a:srgbClr val="C00000"/>
              </a:solidFill>
              <a:latin typeface="+mn-lt"/>
              <a:cs typeface="+mn-cs"/>
            </a:endParaRPr>
          </a:p>
          <a:p>
            <a:pPr fontAlgn="auto">
              <a:spcBef>
                <a:spcPts val="0"/>
              </a:spcBef>
              <a:spcAft>
                <a:spcPts val="0"/>
              </a:spcAft>
              <a:defRPr/>
            </a:pPr>
            <a:endParaRPr lang="en-US" dirty="0">
              <a:solidFill>
                <a:srgbClr val="C00000"/>
              </a:solidFill>
              <a:latin typeface="+mn-lt"/>
              <a:cs typeface="+mn-cs"/>
            </a:endParaRPr>
          </a:p>
          <a:p>
            <a:pPr fontAlgn="auto">
              <a:spcBef>
                <a:spcPts val="0"/>
              </a:spcBef>
              <a:spcAft>
                <a:spcPts val="0"/>
              </a:spcAft>
              <a:defRPr/>
            </a:pPr>
            <a:endParaRPr lang="en-US" dirty="0">
              <a:solidFill>
                <a:srgbClr val="C00000"/>
              </a:solidFill>
              <a:latin typeface="+mn-lt"/>
              <a:cs typeface="+mn-cs"/>
            </a:endParaRPr>
          </a:p>
        </p:txBody>
      </p:sp>
      <p:pic>
        <p:nvPicPr>
          <p:cNvPr id="6154" name="Picture 14"/>
          <p:cNvPicPr>
            <a:picLocks noChangeAspect="1"/>
          </p:cNvPicPr>
          <p:nvPr/>
        </p:nvPicPr>
        <p:blipFill>
          <a:blip r:embed="rId2" cstate="print"/>
          <a:srcRect/>
          <a:stretch>
            <a:fillRect/>
          </a:stretch>
        </p:blipFill>
        <p:spPr bwMode="auto">
          <a:xfrm>
            <a:off x="0" y="0"/>
            <a:ext cx="3625850" cy="1477963"/>
          </a:xfrm>
          <a:prstGeom prst="rect">
            <a:avLst/>
          </a:prstGeom>
          <a:noFill/>
          <a:ln w="9525">
            <a:noFill/>
            <a:miter lim="800000"/>
            <a:headEnd/>
            <a:tailEnd/>
          </a:ln>
        </p:spPr>
      </p:pic>
      <p:sp>
        <p:nvSpPr>
          <p:cNvPr id="19" name="TextBox 18"/>
          <p:cNvSpPr txBox="1"/>
          <p:nvPr/>
        </p:nvSpPr>
        <p:spPr>
          <a:xfrm>
            <a:off x="685800" y="4953000"/>
            <a:ext cx="6705600" cy="923925"/>
          </a:xfrm>
          <a:prstGeom prst="rect">
            <a:avLst/>
          </a:prstGeom>
          <a:noFill/>
        </p:spPr>
        <p:txBody>
          <a:bodyPr>
            <a:spAutoFit/>
          </a:bodyPr>
          <a:lstStyle/>
          <a:p>
            <a:pPr fontAlgn="auto">
              <a:spcBef>
                <a:spcPts val="0"/>
              </a:spcBef>
              <a:spcAft>
                <a:spcPts val="0"/>
              </a:spcAft>
              <a:defRPr/>
            </a:pPr>
            <a:endParaRPr lang="en-US" dirty="0">
              <a:solidFill>
                <a:schemeClr val="bg1">
                  <a:lumMod val="50000"/>
                </a:schemeClr>
              </a:solidFill>
              <a:latin typeface="+mn-lt"/>
              <a:cs typeface="+mn-cs"/>
            </a:endParaRPr>
          </a:p>
          <a:p>
            <a:pPr fontAlgn="auto">
              <a:spcBef>
                <a:spcPts val="0"/>
              </a:spcBef>
              <a:spcAft>
                <a:spcPts val="0"/>
              </a:spcAft>
              <a:defRPr/>
            </a:pPr>
            <a:endParaRPr lang="en-US" dirty="0">
              <a:solidFill>
                <a:schemeClr val="bg1">
                  <a:lumMod val="50000"/>
                </a:schemeClr>
              </a:solidFill>
              <a:latin typeface="+mn-lt"/>
              <a:cs typeface="+mn-cs"/>
            </a:endParaRPr>
          </a:p>
          <a:p>
            <a:pPr fontAlgn="auto">
              <a:spcBef>
                <a:spcPts val="0"/>
              </a:spcBef>
              <a:spcAft>
                <a:spcPts val="0"/>
              </a:spcAft>
              <a:defRPr/>
            </a:pPr>
            <a:endParaRPr lang="en-US" dirty="0">
              <a:solidFill>
                <a:schemeClr val="bg1">
                  <a:lumMod val="50000"/>
                </a:schemeClr>
              </a:solidFill>
              <a:latin typeface="+mn-lt"/>
              <a:cs typeface="+mn-cs"/>
            </a:endParaRPr>
          </a:p>
        </p:txBody>
      </p:sp>
      <p:sp>
        <p:nvSpPr>
          <p:cNvPr id="13" name="Title 12"/>
          <p:cNvSpPr>
            <a:spLocks noGrp="1"/>
          </p:cNvSpPr>
          <p:nvPr>
            <p:ph type="ctrTitle"/>
          </p:nvPr>
        </p:nvSpPr>
        <p:spPr>
          <a:xfrm>
            <a:off x="685800" y="1600200"/>
            <a:ext cx="7848600" cy="1698625"/>
          </a:xfrm>
        </p:spPr>
        <p:txBody>
          <a:bodyPr/>
          <a:lstStyle/>
          <a:p>
            <a:pPr eaLnBrk="1" fontAlgn="auto" hangingPunct="1">
              <a:spcAft>
                <a:spcPts val="0"/>
              </a:spcAft>
              <a:defRPr/>
            </a:pPr>
            <a:r>
              <a:rPr lang="en-US" sz="2400" b="1" dirty="0" smtClean="0"/>
              <a:t>Stretching the Boundaries of U.S. Patent Protection: How Far Does Your Patent Reach?</a:t>
            </a:r>
            <a:r>
              <a:rPr lang="en-US" sz="1600" dirty="0" smtClean="0"/>
              <a:t/>
            </a:r>
            <a:br>
              <a:rPr lang="en-US" sz="1600" dirty="0" smtClean="0"/>
            </a:br>
            <a:endParaRPr lang="en-US" sz="1600" dirty="0"/>
          </a:p>
        </p:txBody>
      </p:sp>
      <p:pic>
        <p:nvPicPr>
          <p:cNvPr id="6157" name="Picture 15" descr="Logo DELVACCA Ribbon 2012.jpg"/>
          <p:cNvPicPr>
            <a:picLocks noChangeAspect="1"/>
          </p:cNvPicPr>
          <p:nvPr/>
        </p:nvPicPr>
        <p:blipFill>
          <a:blip r:embed="rId3" cstate="print"/>
          <a:srcRect/>
          <a:stretch>
            <a:fillRect/>
          </a:stretch>
        </p:blipFill>
        <p:spPr bwMode="auto">
          <a:xfrm>
            <a:off x="6972300" y="3276600"/>
            <a:ext cx="2103438" cy="2835275"/>
          </a:xfrm>
          <a:prstGeom prst="rect">
            <a:avLst/>
          </a:prstGeom>
          <a:noFill/>
          <a:ln w="9525">
            <a:noFill/>
            <a:miter lim="800000"/>
            <a:headEnd/>
            <a:tailEnd/>
          </a:ln>
        </p:spPr>
      </p:pic>
      <p:pic>
        <p:nvPicPr>
          <p:cNvPr id="6158" name="Picture 9"/>
          <p:cNvPicPr>
            <a:picLocks noChangeAspect="1" noChangeArrowheads="1"/>
          </p:cNvPicPr>
          <p:nvPr/>
        </p:nvPicPr>
        <p:blipFill>
          <a:blip r:embed="rId4" cstate="print"/>
          <a:srcRect/>
          <a:stretch>
            <a:fillRect/>
          </a:stretch>
        </p:blipFill>
        <p:spPr bwMode="auto">
          <a:xfrm>
            <a:off x="914400" y="5105400"/>
            <a:ext cx="2514600" cy="78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2" cstate="print"/>
          <a:srcRect/>
          <a:stretch>
            <a:fillRect/>
          </a:stretch>
        </p:blipFill>
        <p:spPr bwMode="auto">
          <a:xfrm>
            <a:off x="6553200" y="5851525"/>
            <a:ext cx="2400300" cy="820738"/>
          </a:xfrm>
          <a:prstGeom prst="rect">
            <a:avLst/>
          </a:prstGeom>
          <a:noFill/>
          <a:ln w="9525">
            <a:noFill/>
            <a:miter lim="800000"/>
            <a:headEnd/>
            <a:tailEnd/>
          </a:ln>
        </p:spPr>
      </p:pic>
      <p:sp>
        <p:nvSpPr>
          <p:cNvPr id="3" name="Title 2"/>
          <p:cNvSpPr>
            <a:spLocks noGrp="1"/>
          </p:cNvSpPr>
          <p:nvPr>
            <p:ph type="title"/>
          </p:nvPr>
        </p:nvSpPr>
        <p:spPr/>
        <p:txBody>
          <a:bodyPr/>
          <a:lstStyle/>
          <a:p>
            <a:pPr eaLnBrk="1" fontAlgn="auto" hangingPunct="1">
              <a:spcAft>
                <a:spcPts val="0"/>
              </a:spcAft>
              <a:defRPr/>
            </a:pPr>
            <a:r>
              <a:rPr lang="en-US" dirty="0" smtClean="0"/>
              <a:t>Stretching the Boundaries…</a:t>
            </a:r>
            <a:endParaRPr lang="en-US" dirty="0"/>
          </a:p>
        </p:txBody>
      </p:sp>
      <p:sp>
        <p:nvSpPr>
          <p:cNvPr id="7172" name="Content Placeholder 3"/>
          <p:cNvSpPr>
            <a:spLocks noGrp="1"/>
          </p:cNvSpPr>
          <p:nvPr>
            <p:ph idx="1"/>
          </p:nvPr>
        </p:nvSpPr>
        <p:spPr/>
        <p:txBody>
          <a:bodyPr/>
          <a:lstStyle/>
          <a:p>
            <a:pPr eaLnBrk="1" hangingPunct="1"/>
            <a:r>
              <a:rPr lang="en-US" smtClean="0"/>
              <a:t>Extraterritoriality</a:t>
            </a:r>
          </a:p>
          <a:p>
            <a:pPr lvl="1" eaLnBrk="1" hangingPunct="1"/>
            <a:r>
              <a:rPr lang="en-US" smtClean="0"/>
              <a:t>Infringement</a:t>
            </a:r>
          </a:p>
          <a:p>
            <a:pPr lvl="1" eaLnBrk="1" hangingPunct="1"/>
            <a:r>
              <a:rPr lang="en-US" smtClean="0"/>
              <a:t>Indirect infringement</a:t>
            </a:r>
          </a:p>
          <a:p>
            <a:pPr lvl="1" eaLnBrk="1" hangingPunct="1"/>
            <a:r>
              <a:rPr lang="en-US" smtClean="0"/>
              <a:t>Exhaustion</a:t>
            </a:r>
          </a:p>
          <a:p>
            <a:pPr lvl="1" eaLnBrk="1" hangingPunct="1"/>
            <a:r>
              <a:rPr lang="en-US" smtClean="0"/>
              <a:t>Trade Secrets</a:t>
            </a:r>
          </a:p>
          <a:p>
            <a:pPr lvl="1" eaLnBrk="1" hangingPunct="1"/>
            <a:r>
              <a:rPr lang="en-US" smtClean="0"/>
              <a:t>ITC</a:t>
            </a:r>
          </a:p>
          <a:p>
            <a:pPr lvl="1" eaLnBrk="1" hangingPunct="1">
              <a:buFont typeface="Arial" charset="0"/>
              <a:buNone/>
            </a:pPr>
            <a:endParaRPr lang="en-US" smtClean="0"/>
          </a:p>
          <a:p>
            <a:pPr eaLnBrk="1" hangingPunct="1"/>
            <a:r>
              <a:rPr lang="en-US" smtClean="0"/>
              <a:t>Foreign Acts – alternative enforcement strategies</a:t>
            </a:r>
          </a:p>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p:cNvPicPr>
            <a:picLocks noChangeAspect="1"/>
          </p:cNvPicPr>
          <p:nvPr/>
        </p:nvPicPr>
        <p:blipFill>
          <a:blip r:embed="rId2" cstate="print"/>
          <a:srcRect/>
          <a:stretch>
            <a:fillRect/>
          </a:stretch>
        </p:blipFill>
        <p:spPr bwMode="auto">
          <a:xfrm>
            <a:off x="6553200" y="5851525"/>
            <a:ext cx="2400300" cy="820738"/>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Patent Infringement – Direct Infringement</a:t>
            </a:r>
            <a:endParaRPr lang="en-US" dirty="0"/>
          </a:p>
        </p:txBody>
      </p:sp>
      <p:sp>
        <p:nvSpPr>
          <p:cNvPr id="8196" name="Content Placeholder 3"/>
          <p:cNvSpPr>
            <a:spLocks noGrp="1"/>
          </p:cNvSpPr>
          <p:nvPr>
            <p:ph idx="1"/>
          </p:nvPr>
        </p:nvSpPr>
        <p:spPr/>
        <p:txBody>
          <a:bodyPr/>
          <a:lstStyle/>
          <a:p>
            <a:pPr eaLnBrk="1" hangingPunct="1"/>
            <a:r>
              <a:rPr lang="en-US" smtClean="0"/>
              <a:t>Foundation for Infringement Claims – 35 U.S.C. 271:</a:t>
            </a:r>
          </a:p>
          <a:p>
            <a:pPr eaLnBrk="1" hangingPunct="1"/>
            <a:r>
              <a:rPr lang="en-US" smtClean="0"/>
              <a:t>Direct Infringement – covers actions in the U.S.</a:t>
            </a:r>
          </a:p>
          <a:p>
            <a:pPr eaLnBrk="1" hangingPunct="1"/>
            <a:r>
              <a:rPr lang="en-US" smtClean="0"/>
              <a:t>An action can be importation of any patented invention (product? Method? Intermediate?)</a:t>
            </a:r>
          </a:p>
          <a:p>
            <a:pPr eaLnBrk="1" hangingPunct="1"/>
            <a:endParaRPr lang="en-US" smtClean="0"/>
          </a:p>
          <a:p>
            <a:pPr lvl="1" eaLnBrk="1" hangingPunct="1"/>
            <a:r>
              <a:rPr lang="en-US" smtClean="0"/>
              <a:t>271(a) “…[W]hoever without authority makes, uses, offers to sell, or sells any patented invention, </a:t>
            </a:r>
            <a:r>
              <a:rPr lang="en-US" i="1" smtClean="0"/>
              <a:t>within the United States, or imports into the United States </a:t>
            </a:r>
            <a:r>
              <a:rPr lang="en-US" smtClean="0"/>
              <a:t>any patented invention during the term of the patent therefor, infringes….” </a:t>
            </a:r>
          </a:p>
          <a:p>
            <a:pPr eaLnBrk="1" hangingPunct="1">
              <a:buFont typeface="Arial" charset="0"/>
              <a:buNone/>
            </a:pPr>
            <a:endParaRPr lang="en-US" smtClean="0"/>
          </a:p>
          <a:p>
            <a:pPr lvl="1"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Direct Infringement	</a:t>
            </a:r>
            <a:endParaRPr lang="en-US" dirty="0"/>
          </a:p>
        </p:txBody>
      </p:sp>
      <p:sp>
        <p:nvSpPr>
          <p:cNvPr id="9219" name="Content Placeholder 2"/>
          <p:cNvSpPr>
            <a:spLocks noGrp="1"/>
          </p:cNvSpPr>
          <p:nvPr>
            <p:ph idx="1"/>
          </p:nvPr>
        </p:nvSpPr>
        <p:spPr/>
        <p:txBody>
          <a:bodyPr/>
          <a:lstStyle/>
          <a:p>
            <a:r>
              <a:rPr lang="en-US" smtClean="0"/>
              <a:t>Look for acts in the U.S. – selling (even if made overseas), and be cognizant of 271(f),(g) issues</a:t>
            </a:r>
          </a:p>
          <a:p>
            <a:r>
              <a:rPr lang="en-US" smtClean="0"/>
              <a:t>How far do damages go? Not outside the U.S. actions.  This March CAFC held in </a:t>
            </a:r>
            <a:r>
              <a:rPr lang="en-US" i="1" smtClean="0"/>
              <a:t>Power Integrations Inc. v. Fairchild Semiconductor International, Inc., </a:t>
            </a:r>
            <a:r>
              <a:rPr lang="en-US" smtClean="0"/>
              <a:t>711 F.3d 1348 (CAFC 2013) </a:t>
            </a:r>
          </a:p>
          <a:p>
            <a:pPr lvl="1"/>
            <a:r>
              <a:rPr lang="en-US" smtClean="0"/>
              <a:t>damages flowing from U.S. actions even if “foreseeable” are not extendible to foreign sales under the “adequate to compensate” for infringement language in 35 U.S.C. 284 for damages.</a:t>
            </a:r>
          </a:p>
          <a:p>
            <a:pPr lvl="1"/>
            <a:r>
              <a:rPr lang="en-US" smtClean="0"/>
              <a:t>Even if foreseeable, the “infringement” is a US act and does not extend to foreign exploitation of the invention.  We cannot regulate foreign markets and there must be a cut-off based on the U.S. harm.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Direct Infringement</a:t>
            </a:r>
            <a:endParaRPr lang="en-US" dirty="0"/>
          </a:p>
        </p:txBody>
      </p:sp>
      <p:sp>
        <p:nvSpPr>
          <p:cNvPr id="10243" name="Content Placeholder 2"/>
          <p:cNvSpPr>
            <a:spLocks noGrp="1"/>
          </p:cNvSpPr>
          <p:nvPr>
            <p:ph idx="1"/>
          </p:nvPr>
        </p:nvSpPr>
        <p:spPr>
          <a:xfrm>
            <a:off x="457200" y="1447800"/>
            <a:ext cx="8229600" cy="5029200"/>
          </a:xfrm>
        </p:spPr>
        <p:txBody>
          <a:bodyPr/>
          <a:lstStyle/>
          <a:p>
            <a:r>
              <a:rPr lang="en-US" i="1" smtClean="0"/>
              <a:t>NTP, Inc. v. Research in Motion, Ltd.</a:t>
            </a:r>
            <a:r>
              <a:rPr lang="en-US" smtClean="0"/>
              <a:t>, 418 F.3d 1282 (CAFC 2005) – while Court would not apply 271(f) to the method claims, it found direct infringement of a “system” claim where a portion of the system (Relay) was in Canada – </a:t>
            </a:r>
          </a:p>
          <a:p>
            <a:r>
              <a:rPr lang="en-US" smtClean="0"/>
              <a:t>Importantly, court focused for “use” of a system on where the system “as a whole is put into service,” and “where control of the system is exercised and beneficial use of the system is obtained.” While relay in Canada – customers were direct infringers putting the stems into action.  </a:t>
            </a:r>
          </a:p>
          <a:p>
            <a:r>
              <a:rPr lang="en-US" smtClean="0"/>
              <a:t>For method claims – “use” of a method is different than system or device. All steps have to be in U.S.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Direct Infringement	</a:t>
            </a:r>
            <a:endParaRPr lang="en-US" dirty="0"/>
          </a:p>
        </p:txBody>
      </p:sp>
      <p:sp>
        <p:nvSpPr>
          <p:cNvPr id="11267" name="Content Placeholder 2"/>
          <p:cNvSpPr>
            <a:spLocks noGrp="1"/>
          </p:cNvSpPr>
          <p:nvPr>
            <p:ph idx="1"/>
          </p:nvPr>
        </p:nvSpPr>
        <p:spPr>
          <a:xfrm>
            <a:off x="533400" y="1524000"/>
            <a:ext cx="8229600" cy="4876800"/>
          </a:xfrm>
        </p:spPr>
        <p:txBody>
          <a:bodyPr/>
          <a:lstStyle/>
          <a:p>
            <a:r>
              <a:rPr lang="en-US" smtClean="0"/>
              <a:t>Still undecided (after Akamai case discussed later) whether there can be multi-party direct infringement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
          <p:cNvPicPr>
            <a:picLocks noChangeAspect="1"/>
          </p:cNvPicPr>
          <p:nvPr/>
        </p:nvPicPr>
        <p:blipFill>
          <a:blip r:embed="rId2" cstate="print"/>
          <a:srcRect/>
          <a:stretch>
            <a:fillRect/>
          </a:stretch>
        </p:blipFill>
        <p:spPr bwMode="auto">
          <a:xfrm>
            <a:off x="6553200" y="5851525"/>
            <a:ext cx="2400300" cy="820738"/>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pPr eaLnBrk="1" fontAlgn="auto" hangingPunct="1">
              <a:spcAft>
                <a:spcPts val="0"/>
              </a:spcAft>
              <a:defRPr/>
            </a:pPr>
            <a:r>
              <a:rPr lang="en-US" dirty="0" smtClean="0"/>
              <a:t>Patent Infringement – Indirect Infringement</a:t>
            </a:r>
            <a:endParaRPr lang="en-US" dirty="0"/>
          </a:p>
        </p:txBody>
      </p:sp>
      <p:sp>
        <p:nvSpPr>
          <p:cNvPr id="12292" name="Content Placeholder 3"/>
          <p:cNvSpPr>
            <a:spLocks noGrp="1"/>
          </p:cNvSpPr>
          <p:nvPr>
            <p:ph idx="1"/>
          </p:nvPr>
        </p:nvSpPr>
        <p:spPr/>
        <p:txBody>
          <a:bodyPr/>
          <a:lstStyle/>
          <a:p>
            <a:pPr eaLnBrk="1" hangingPunct="1"/>
            <a:r>
              <a:rPr lang="en-US" sz="2200" smtClean="0"/>
              <a:t>271(b) “Whoever actively induces infringement of a patent shall be liable </a:t>
            </a:r>
            <a:r>
              <a:rPr lang="en-US" sz="2200" u="sng" smtClean="0"/>
              <a:t>as an infringer</a:t>
            </a:r>
            <a:r>
              <a:rPr lang="en-US" sz="2200" smtClean="0"/>
              <a:t>.” (infringement – described in 271(a))</a:t>
            </a:r>
          </a:p>
          <a:p>
            <a:pPr eaLnBrk="1" hangingPunct="1"/>
            <a:endParaRPr lang="en-US" sz="2200" smtClean="0"/>
          </a:p>
          <a:p>
            <a:pPr eaLnBrk="1" hangingPunct="1"/>
            <a:r>
              <a:rPr lang="en-US" sz="2200" smtClean="0"/>
              <a:t>271(c) “Whoever offers to sell or sells </a:t>
            </a:r>
            <a:r>
              <a:rPr lang="en-US" sz="2200" i="1" smtClean="0"/>
              <a:t>within the United States or imports into the United States </a:t>
            </a:r>
            <a:r>
              <a:rPr lang="en-US" sz="2200" smtClean="0"/>
              <a:t>a </a:t>
            </a:r>
            <a:r>
              <a:rPr lang="en-US" sz="2200" i="1" smtClean="0"/>
              <a:t>component</a:t>
            </a:r>
            <a:r>
              <a:rPr lang="en-US" sz="2200" smtClean="0"/>
              <a:t> of a patented machine, manufacture, combination, or composition, or a material or apparatus for use in practicing a patented process, </a:t>
            </a:r>
            <a:r>
              <a:rPr lang="en-US" sz="2200" i="1" smtClean="0"/>
              <a:t>constituting a material part of the invention</a:t>
            </a:r>
            <a:r>
              <a:rPr lang="en-US" sz="2200" smtClean="0"/>
              <a:t>, knowing the same to be </a:t>
            </a:r>
            <a:r>
              <a:rPr lang="en-US" sz="2200" i="1" smtClean="0"/>
              <a:t>especially made or especially adapted for use in an infringement</a:t>
            </a:r>
            <a:r>
              <a:rPr lang="en-US" sz="2200" smtClean="0"/>
              <a:t> of such patent, and </a:t>
            </a:r>
            <a:r>
              <a:rPr lang="en-US" sz="2200" i="1" smtClean="0"/>
              <a:t>not a staple article</a:t>
            </a:r>
            <a:r>
              <a:rPr lang="en-US" sz="2200" smtClean="0"/>
              <a:t> or commodity of commerce </a:t>
            </a:r>
            <a:r>
              <a:rPr lang="en-US" sz="2200" i="1" smtClean="0"/>
              <a:t>suitable for substantial noninfringing use</a:t>
            </a:r>
            <a:r>
              <a:rPr lang="en-US" sz="2200" smtClean="0"/>
              <a:t>, shall be liable </a:t>
            </a:r>
            <a:r>
              <a:rPr lang="en-US" sz="2200" u="sng" smtClean="0"/>
              <a:t>as a contributory infringer</a:t>
            </a:r>
            <a:r>
              <a:rPr lang="en-US" sz="2200"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271(b) Developments	</a:t>
            </a:r>
            <a:endParaRPr lang="en-US" dirty="0"/>
          </a:p>
        </p:txBody>
      </p:sp>
      <p:sp>
        <p:nvSpPr>
          <p:cNvPr id="13315" name="Content Placeholder 2"/>
          <p:cNvSpPr>
            <a:spLocks noGrp="1"/>
          </p:cNvSpPr>
          <p:nvPr>
            <p:ph idx="1"/>
          </p:nvPr>
        </p:nvSpPr>
        <p:spPr>
          <a:xfrm>
            <a:off x="457200" y="1447800"/>
            <a:ext cx="8229600" cy="4876800"/>
          </a:xfrm>
        </p:spPr>
        <p:txBody>
          <a:bodyPr/>
          <a:lstStyle/>
          <a:p>
            <a:pPr eaLnBrk="1" hangingPunct="1"/>
            <a:r>
              <a:rPr lang="en-US" sz="2200" i="1" smtClean="0"/>
              <a:t>Global Tech</a:t>
            </a:r>
            <a:r>
              <a:rPr lang="en-US" sz="2200" smtClean="0"/>
              <a:t> </a:t>
            </a:r>
            <a:r>
              <a:rPr lang="en-US" sz="2200" i="1" smtClean="0"/>
              <a:t>Appliances, Inc. v. SEB S.A</a:t>
            </a:r>
            <a:r>
              <a:rPr lang="en-US" sz="2200" smtClean="0"/>
              <a:t>., 131, S.Ct. 2060 (S. Ct. 2011) imports the same requirement of knowledge needed for contributory infringement to inducement infringement so that one needs to establish knowledge of the patent and that the part as adapted for use would infringe as well as specific intent to induce another to infringe.</a:t>
            </a:r>
          </a:p>
          <a:p>
            <a:pPr eaLnBrk="1" hangingPunct="1"/>
            <a:r>
              <a:rPr lang="en-US" sz="2200" i="1" smtClean="0"/>
              <a:t>Commil USA LLC v. Cisco Systems, Inc.</a:t>
            </a:r>
            <a:r>
              <a:rPr lang="en-US" sz="2200" smtClean="0"/>
              <a:t>, 2012-1042)(CAFC June 25, 2013) – Over Newman dissent, Court held that defendants may be able to offer for consideration a good faith belief in noninfringement or invalidity in defense of the intent aspect of inducement. Considered as a factor in evaluating intent.  Not extended to be an automatic defense or applicable to contributory infringement.  Decision involved jury instructions and was remanded.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271(b) Developments</a:t>
            </a:r>
            <a:endParaRPr lang="en-US" dirty="0"/>
          </a:p>
        </p:txBody>
      </p:sp>
      <p:sp>
        <p:nvSpPr>
          <p:cNvPr id="14339" name="Content Placeholder 2"/>
          <p:cNvSpPr>
            <a:spLocks noGrp="1"/>
          </p:cNvSpPr>
          <p:nvPr>
            <p:ph idx="1"/>
          </p:nvPr>
        </p:nvSpPr>
        <p:spPr/>
        <p:txBody>
          <a:bodyPr/>
          <a:lstStyle/>
          <a:p>
            <a:r>
              <a:rPr lang="en-US" i="1" smtClean="0"/>
              <a:t>Akamai Technologies Inc. v. Limelight Networks, Inc.</a:t>
            </a:r>
            <a:r>
              <a:rPr lang="en-US" smtClean="0"/>
              <a:t>, 692 F.3d 1301 (CAFC 2012) Court was supposed to review multi-party </a:t>
            </a:r>
            <a:r>
              <a:rPr lang="en-US" i="1" smtClean="0"/>
              <a:t>direct</a:t>
            </a:r>
            <a:r>
              <a:rPr lang="en-US" smtClean="0"/>
              <a:t> infringement, but instead clarified the law on inducement. It held that for a method claim, while all steps have to be performed to find induced infringement, it is no longer necessary to prove that all the steps were committed by a single entity. This overruled the earlier finding in </a:t>
            </a:r>
            <a:r>
              <a:rPr lang="en-US" i="1" smtClean="0"/>
              <a:t>BMC </a:t>
            </a:r>
            <a:r>
              <a:rPr lang="en-US" smtClean="0"/>
              <a:t>that a party is liable for induced infringement only if another single entity (or its agent) is liable for direct infringement.  </a:t>
            </a:r>
          </a:p>
          <a:p>
            <a:r>
              <a:rPr lang="en-US" i="1" smtClean="0"/>
              <a:t>Akamai</a:t>
            </a:r>
            <a:r>
              <a:rPr lang="en-US" smtClean="0"/>
              <a:t> did not reach whether there could be the multi-party direct infringement liability generally – only as an underlying act for 271(b).</a:t>
            </a:r>
          </a:p>
          <a:p>
            <a:pPr>
              <a:buFont typeface="Arial" charset="0"/>
              <a:buNone/>
            </a:pP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271(c) Developments</a:t>
            </a:r>
            <a:endParaRPr lang="en-US" dirty="0"/>
          </a:p>
        </p:txBody>
      </p:sp>
      <p:sp>
        <p:nvSpPr>
          <p:cNvPr id="15363" name="Content Placeholder 2"/>
          <p:cNvSpPr>
            <a:spLocks noGrp="1"/>
          </p:cNvSpPr>
          <p:nvPr>
            <p:ph idx="1"/>
          </p:nvPr>
        </p:nvSpPr>
        <p:spPr/>
        <p:txBody>
          <a:bodyPr/>
          <a:lstStyle/>
          <a:p>
            <a:r>
              <a:rPr lang="en-US" sz="1800" smtClean="0"/>
              <a:t>Consider imported goods that have infringing components as part of the apparatus that have no “substantial non-infringing use,” where the seller adds on components that are not really necessary that do have substantial non-infringing uses.  Court held that such actions would not avoid contributory liability in </a:t>
            </a:r>
            <a:r>
              <a:rPr lang="en-US" sz="1800" i="1" smtClean="0"/>
              <a:t>Ricoh Co. v. Quanta Computer, Inc.</a:t>
            </a:r>
            <a:r>
              <a:rPr lang="en-US" sz="1800" smtClean="0"/>
              <a:t>, 550 F.3d 1325 (CAFC 2008).</a:t>
            </a:r>
          </a:p>
          <a:p>
            <a:pPr lvl="1"/>
            <a:endParaRPr lang="en-US" sz="1800" smtClean="0"/>
          </a:p>
          <a:p>
            <a:pPr lvl="1"/>
            <a:r>
              <a:rPr lang="en-US" sz="1800" smtClean="0"/>
              <a:t>Court notes distinction of software (item that is “instructions”) and a process. Selling software that is instructions to infringe a patented invention is not a direct infringement under 271(a).</a:t>
            </a:r>
          </a:p>
          <a:p>
            <a:pPr lvl="1"/>
            <a:r>
              <a:rPr lang="en-US" sz="1800" smtClean="0"/>
              <a:t>Optical disc drives that were adapted for infringing process do not avoid infringement because they are embedded in something that has other features that do have a substantial noninfringing use, i.e., you cannot tag on parts to avoid 271(c).  Thus, importing the drives and selling them as part of something else still infringes.</a:t>
            </a:r>
          </a:p>
          <a:p>
            <a:pPr lvl="1">
              <a:buFont typeface="Arial" charset="0"/>
              <a:buNone/>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Foreign Acts – 271(f)(1)</a:t>
            </a:r>
            <a:endParaRPr lang="en-US" dirty="0"/>
          </a:p>
        </p:txBody>
      </p:sp>
      <p:sp>
        <p:nvSpPr>
          <p:cNvPr id="16387" name="Content Placeholder 2"/>
          <p:cNvSpPr>
            <a:spLocks noGrp="1"/>
          </p:cNvSpPr>
          <p:nvPr>
            <p:ph idx="1"/>
          </p:nvPr>
        </p:nvSpPr>
        <p:spPr/>
        <p:txBody>
          <a:bodyPr/>
          <a:lstStyle/>
          <a:p>
            <a:pPr eaLnBrk="1" hangingPunct="1"/>
            <a:r>
              <a:rPr lang="en-US" smtClean="0"/>
              <a:t>(f) (1) “Whoever without authority supplies or causes to be supplied </a:t>
            </a:r>
            <a:r>
              <a:rPr lang="en-US" i="1" smtClean="0"/>
              <a:t>in or from the United States</a:t>
            </a:r>
            <a:r>
              <a:rPr lang="en-US" smtClean="0"/>
              <a:t> </a:t>
            </a:r>
            <a:r>
              <a:rPr lang="en-US" i="1" smtClean="0"/>
              <a:t>all or a substantial portion</a:t>
            </a:r>
            <a:r>
              <a:rPr lang="en-US" smtClean="0"/>
              <a:t> of the </a:t>
            </a:r>
            <a:r>
              <a:rPr lang="en-US" i="1" smtClean="0"/>
              <a:t>components</a:t>
            </a:r>
            <a:r>
              <a:rPr lang="en-US" smtClean="0"/>
              <a:t> of a patented invention, where such components are uncombined in whole or in part, in such manner as to </a:t>
            </a:r>
            <a:r>
              <a:rPr lang="en-US" b="1" i="1" smtClean="0"/>
              <a:t>actively induce </a:t>
            </a:r>
            <a:r>
              <a:rPr lang="en-US" i="1" smtClean="0"/>
              <a:t>the combination of such components outside of the United States</a:t>
            </a:r>
            <a:r>
              <a:rPr lang="en-US" smtClean="0"/>
              <a:t> in a manner that would infringe the patent if such combination occurred within the United States, shall be liable as an infringer. </a:t>
            </a:r>
          </a:p>
          <a:p>
            <a:pPr eaLnBrk="1" hangingPunct="1"/>
            <a:r>
              <a:rPr lang="en-US" smtClean="0"/>
              <a:t>271(f) Deals with supplying “components” and assembly overseas (supply and actively induce (intent and knowledge) foreign combination)</a:t>
            </a:r>
          </a:p>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Foreign Acts 271(f)(2)</a:t>
            </a:r>
            <a:endParaRPr lang="en-US" dirty="0"/>
          </a:p>
        </p:txBody>
      </p:sp>
      <p:sp>
        <p:nvSpPr>
          <p:cNvPr id="17411" name="Content Placeholder 2"/>
          <p:cNvSpPr>
            <a:spLocks noGrp="1"/>
          </p:cNvSpPr>
          <p:nvPr>
            <p:ph idx="1"/>
          </p:nvPr>
        </p:nvSpPr>
        <p:spPr/>
        <p:txBody>
          <a:bodyPr/>
          <a:lstStyle/>
          <a:p>
            <a:pPr eaLnBrk="1" hangingPunct="1"/>
            <a:r>
              <a:rPr lang="en-US" sz="2000" smtClean="0"/>
              <a:t>(f)(2) “Whoever without authority supplies or causes to be supplied </a:t>
            </a:r>
            <a:r>
              <a:rPr lang="en-US" sz="2000" i="1" smtClean="0"/>
              <a:t>in or from the United States</a:t>
            </a:r>
            <a:r>
              <a:rPr lang="en-US" sz="2000" smtClean="0"/>
              <a:t> any </a:t>
            </a:r>
            <a:r>
              <a:rPr lang="en-US" sz="2000" i="1" smtClean="0"/>
              <a:t>component</a:t>
            </a:r>
            <a:r>
              <a:rPr lang="en-US" sz="2000" smtClean="0"/>
              <a:t> of a patented invention that is </a:t>
            </a:r>
            <a:r>
              <a:rPr lang="en-US" sz="2000" i="1" smtClean="0"/>
              <a:t>especially made or especially adapted for use</a:t>
            </a:r>
            <a:r>
              <a:rPr lang="en-US" sz="2000" smtClean="0"/>
              <a:t> in the invention and </a:t>
            </a:r>
            <a:r>
              <a:rPr lang="en-US" sz="2000" i="1" smtClean="0"/>
              <a:t>not a staple article </a:t>
            </a:r>
            <a:r>
              <a:rPr lang="en-US" sz="2000" smtClean="0"/>
              <a:t>or commodity of commerce suitable for </a:t>
            </a:r>
            <a:r>
              <a:rPr lang="en-US" sz="2000" i="1" smtClean="0"/>
              <a:t>substantial noninfringing use</a:t>
            </a:r>
            <a:r>
              <a:rPr lang="en-US" sz="2000" smtClean="0"/>
              <a:t>, where such component is uncombined in whole or in part, </a:t>
            </a:r>
            <a:r>
              <a:rPr lang="en-US" sz="2000" b="1" i="1" smtClean="0"/>
              <a:t>knowing</a:t>
            </a:r>
            <a:r>
              <a:rPr lang="en-US" sz="2000" i="1" smtClean="0"/>
              <a:t> that such component is so made or adapted and </a:t>
            </a:r>
            <a:r>
              <a:rPr lang="en-US" sz="2000" b="1" i="1" smtClean="0"/>
              <a:t>intending</a:t>
            </a:r>
            <a:r>
              <a:rPr lang="en-US" sz="2000" smtClean="0"/>
              <a:t> that such component will be combined outside of the United States in a manner that would infringe the patent if such combination occurred within the United States, shall be liable as an infringer. </a:t>
            </a:r>
          </a:p>
          <a:p>
            <a:pPr eaLnBrk="1" hangingPunct="1"/>
            <a:endParaRPr lang="en-US" sz="2000" smtClean="0"/>
          </a:p>
          <a:p>
            <a:pPr eaLnBrk="1" hangingPunct="1"/>
            <a:r>
              <a:rPr lang="en-US" sz="2000" smtClean="0"/>
              <a:t>271(f)(2) - supply part - knowing and intentional combination  – contributory combination outside US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271(f) – Components	</a:t>
            </a:r>
            <a:endParaRPr lang="en-US" dirty="0"/>
          </a:p>
        </p:txBody>
      </p:sp>
      <p:sp>
        <p:nvSpPr>
          <p:cNvPr id="18435" name="Content Placeholder 2"/>
          <p:cNvSpPr>
            <a:spLocks noGrp="1"/>
          </p:cNvSpPr>
          <p:nvPr>
            <p:ph idx="1"/>
          </p:nvPr>
        </p:nvSpPr>
        <p:spPr/>
        <p:txBody>
          <a:bodyPr/>
          <a:lstStyle/>
          <a:p>
            <a:r>
              <a:rPr lang="en-US" smtClean="0"/>
              <a:t>The key case in this area is </a:t>
            </a:r>
            <a:r>
              <a:rPr lang="en-US" i="1" smtClean="0"/>
              <a:t>Microsoft Corp. v. AT&amp;T Corp</a:t>
            </a:r>
            <a:r>
              <a:rPr lang="en-US" smtClean="0"/>
              <a:t>., 550 U.S. 437 (2007). Court evaluated whether liability can be found under 271(f)(1) when software was shipped from US to a foreign manufacturer on a master disc (or electronically), copied by the foreign manufacturer for installation on computers made and sold overseas.</a:t>
            </a:r>
          </a:p>
          <a:p>
            <a:r>
              <a:rPr lang="en-US" smtClean="0"/>
              <a:t>Court held that Microsoft does not sell the ‘copies’ of Windows installed on the foreign computers so it does not “supply” from the US.  Master disc is not the copy and only the copy is installed.</a:t>
            </a:r>
          </a:p>
          <a:p>
            <a:r>
              <a:rPr lang="en-US" smtClean="0"/>
              <a:t>The copy of Windows could be a “component.” (whatever ever is combined to make the patented invention)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271(f)(1) and (2) – Process Claims	</a:t>
            </a:r>
            <a:endParaRPr lang="en-US" dirty="0"/>
          </a:p>
        </p:txBody>
      </p:sp>
      <p:sp>
        <p:nvSpPr>
          <p:cNvPr id="19459" name="Content Placeholder 2"/>
          <p:cNvSpPr>
            <a:spLocks noGrp="1"/>
          </p:cNvSpPr>
          <p:nvPr>
            <p:ph idx="1"/>
          </p:nvPr>
        </p:nvSpPr>
        <p:spPr>
          <a:xfrm>
            <a:off x="457200" y="1371600"/>
            <a:ext cx="8229600" cy="5105400"/>
          </a:xfrm>
        </p:spPr>
        <p:txBody>
          <a:bodyPr/>
          <a:lstStyle/>
          <a:p>
            <a:pPr marL="182563" lvl="1"/>
            <a:r>
              <a:rPr lang="en-US" sz="2400" i="1" smtClean="0"/>
              <a:t>Eolas  Techs. Inc. v. Microsoft Corp</a:t>
            </a:r>
            <a:r>
              <a:rPr lang="en-US" sz="2400" smtClean="0"/>
              <a:t>., 33 F.3d 1325 (CAFC 2005). Software code made in U.S. and exported on master disc can be a “component.”  Components can be intangible and the component can be part of a method</a:t>
            </a:r>
          </a:p>
          <a:p>
            <a:pPr marL="182563" lvl="1">
              <a:buFont typeface="Arial" charset="0"/>
              <a:buNone/>
            </a:pPr>
            <a:r>
              <a:rPr lang="en-US" sz="2400" smtClean="0"/>
              <a:t>.</a:t>
            </a:r>
          </a:p>
          <a:p>
            <a:r>
              <a:rPr lang="en-US" i="1" smtClean="0"/>
              <a:t>NTP, Inc. v. Research in Motion, Ltd.</a:t>
            </a:r>
            <a:r>
              <a:rPr lang="en-US" smtClean="0"/>
              <a:t>, 418 F.3d 1282 (CAFC 2005) – for 271(f) – suggests not applicable to method – what is a component of a method? A step (however, recall “system” liability under 271(a)).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271(f)(1) and (2) – Process Claims</a:t>
            </a:r>
            <a:endParaRPr lang="en-US" dirty="0"/>
          </a:p>
        </p:txBody>
      </p:sp>
      <p:sp>
        <p:nvSpPr>
          <p:cNvPr id="20483" name="Content Placeholder 2"/>
          <p:cNvSpPr>
            <a:spLocks noGrp="1"/>
          </p:cNvSpPr>
          <p:nvPr>
            <p:ph idx="1"/>
          </p:nvPr>
        </p:nvSpPr>
        <p:spPr/>
        <p:txBody>
          <a:bodyPr/>
          <a:lstStyle/>
          <a:p>
            <a:r>
              <a:rPr lang="en-US" i="1" smtClean="0"/>
              <a:t>Union Carbide Chems. &amp; Plastics Tech. Corp. v. Shell Oil Co.</a:t>
            </a:r>
            <a:r>
              <a:rPr lang="en-US" smtClean="0"/>
              <a:t>, 434 F.3d 1357 (CAFC 2006) (distinguished </a:t>
            </a:r>
            <a:r>
              <a:rPr lang="en-US" i="1" smtClean="0"/>
              <a:t>NTP</a:t>
            </a:r>
            <a:r>
              <a:rPr lang="en-US" smtClean="0"/>
              <a:t>):</a:t>
            </a:r>
          </a:p>
          <a:p>
            <a:pPr lvl="1"/>
            <a:r>
              <a:rPr lang="en-US" sz="2400" smtClean="0"/>
              <a:t>District Court - 271(f)(1) does not apply to process claim.</a:t>
            </a:r>
          </a:p>
          <a:p>
            <a:pPr lvl="1"/>
            <a:r>
              <a:rPr lang="en-US" sz="2400" smtClean="0"/>
              <a:t>Federal Circuit held 271(f) applies to supply of catalyst as components to foreign customers to make ethylene oxide.</a:t>
            </a:r>
          </a:p>
          <a:p>
            <a:r>
              <a:rPr lang="en-US" smtClean="0"/>
              <a:t>Just when you think you know the answer…</a:t>
            </a:r>
          </a:p>
          <a:p>
            <a:r>
              <a:rPr lang="en-US" i="1" smtClean="0"/>
              <a:t>Cardiac Pacemakers, Inc. v. St. Jude Medical Center, Inc.</a:t>
            </a:r>
            <a:r>
              <a:rPr lang="en-US" smtClean="0"/>
              <a:t>, 576 F.3d 1348 (CAFC 2009) – Post-AT&amp;T: 271(f) does not apply to method claim and overruled Union Carbide and Eolas to the extent it suggested otherwise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Foreign Acts – 271(g)</a:t>
            </a:r>
            <a:endParaRPr lang="en-US" dirty="0"/>
          </a:p>
        </p:txBody>
      </p:sp>
      <p:sp>
        <p:nvSpPr>
          <p:cNvPr id="21507" name="Content Placeholder 2"/>
          <p:cNvSpPr>
            <a:spLocks noGrp="1"/>
          </p:cNvSpPr>
          <p:nvPr>
            <p:ph idx="1"/>
          </p:nvPr>
        </p:nvSpPr>
        <p:spPr/>
        <p:txBody>
          <a:bodyPr/>
          <a:lstStyle/>
          <a:p>
            <a:pPr eaLnBrk="1" hangingPunct="1"/>
            <a:r>
              <a:rPr lang="en-US" smtClean="0"/>
              <a:t>(g) </a:t>
            </a:r>
            <a:r>
              <a:rPr lang="en-US" sz="2000" smtClean="0"/>
              <a:t>Whoever without authority imports into the United States or offers to sell, sells, or uses </a:t>
            </a:r>
            <a:r>
              <a:rPr lang="en-US" sz="2000" i="1" smtClean="0"/>
              <a:t>within the United States</a:t>
            </a:r>
            <a:r>
              <a:rPr lang="en-US" sz="2000" smtClean="0"/>
              <a:t> a </a:t>
            </a:r>
            <a:r>
              <a:rPr lang="en-US" sz="2000" i="1" smtClean="0"/>
              <a:t>product which is made by a process</a:t>
            </a:r>
            <a:r>
              <a:rPr lang="en-US" sz="2000" smtClean="0"/>
              <a:t> patented in the United States shall be liable as an infringer, if the importation, offer to sell, sale, or use of the product occurs during the term of such process patent. …. A product which is made by a patented process will, for purposes of this title, not be considered to be so made after — </a:t>
            </a:r>
          </a:p>
          <a:p>
            <a:pPr lvl="1" eaLnBrk="1" hangingPunct="1"/>
            <a:r>
              <a:rPr lang="en-US" smtClean="0"/>
              <a:t>(1) it is </a:t>
            </a:r>
            <a:r>
              <a:rPr lang="en-US" i="1" smtClean="0"/>
              <a:t>materially changed</a:t>
            </a:r>
            <a:r>
              <a:rPr lang="en-US" smtClean="0"/>
              <a:t> by subsequent processes; or </a:t>
            </a:r>
          </a:p>
          <a:p>
            <a:pPr lvl="1" eaLnBrk="1" hangingPunct="1"/>
            <a:r>
              <a:rPr lang="en-US" smtClean="0"/>
              <a:t>(2) it </a:t>
            </a:r>
            <a:r>
              <a:rPr lang="en-US" i="1" smtClean="0"/>
              <a:t>becomes a trivial and nonessential component</a:t>
            </a:r>
            <a:r>
              <a:rPr lang="en-US" smtClean="0"/>
              <a:t> of another product.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Foreign Acts – 271(g)</a:t>
            </a:r>
            <a:endParaRPr lang="en-US" dirty="0"/>
          </a:p>
        </p:txBody>
      </p:sp>
      <p:sp>
        <p:nvSpPr>
          <p:cNvPr id="22531" name="Content Placeholder 2"/>
          <p:cNvSpPr>
            <a:spLocks noGrp="1"/>
          </p:cNvSpPr>
          <p:nvPr>
            <p:ph idx="1"/>
          </p:nvPr>
        </p:nvSpPr>
        <p:spPr/>
        <p:txBody>
          <a:bodyPr/>
          <a:lstStyle/>
          <a:p>
            <a:pPr eaLnBrk="1" hangingPunct="1"/>
            <a:r>
              <a:rPr lang="en-US" smtClean="0"/>
              <a:t>Exception Clause: …term of the patent.  In an action for infringement of a process patent, no remedy may be granted for infringement on account of the </a:t>
            </a:r>
            <a:r>
              <a:rPr lang="en-US" i="1" smtClean="0"/>
              <a:t>noncommercial use or retail sale</a:t>
            </a:r>
            <a:r>
              <a:rPr lang="en-US" smtClean="0"/>
              <a:t> of a product unless there is no adequate remedy under this title for infringement on account of the importation or other use, offer to sell, or sale of that product….  (essentially blocking suit if this is your only recourse and the infringement is a retail sale (consumer) or noncommercial (personal or other use).</a:t>
            </a:r>
          </a:p>
          <a:p>
            <a:pPr eaLnBrk="1" hangingPunct="1"/>
            <a:r>
              <a:rPr lang="en-US" smtClean="0"/>
              <a:t>271(g) – tries to block infringers infringing process overseas but selling resulting product in U.S. (for method patents, product sold is usually the measure of infringement and value).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271(g)	Liability</a:t>
            </a:r>
            <a:endParaRPr lang="en-US" dirty="0"/>
          </a:p>
        </p:txBody>
      </p:sp>
      <p:sp>
        <p:nvSpPr>
          <p:cNvPr id="23555" name="Content Placeholder 2"/>
          <p:cNvSpPr>
            <a:spLocks noGrp="1"/>
          </p:cNvSpPr>
          <p:nvPr>
            <p:ph idx="1"/>
          </p:nvPr>
        </p:nvSpPr>
        <p:spPr/>
        <p:txBody>
          <a:bodyPr/>
          <a:lstStyle/>
          <a:p>
            <a:r>
              <a:rPr lang="en-US" smtClean="0"/>
              <a:t>There are not a lot of cases on 271(g).  However, one recent case is instructive, </a:t>
            </a:r>
            <a:r>
              <a:rPr lang="en-US" i="1" smtClean="0"/>
              <a:t>Zoltek Corp. v. U.S</a:t>
            </a:r>
            <a:r>
              <a:rPr lang="en-US" smtClean="0"/>
              <a:t>., 672 F.3d 1309 (CAFC 2012).</a:t>
            </a:r>
          </a:p>
          <a:p>
            <a:pPr lvl="1"/>
            <a:r>
              <a:rPr lang="en-US" smtClean="0"/>
              <a:t>appeal from the Court of Claims on a federal contracting liability issue.  </a:t>
            </a:r>
          </a:p>
          <a:p>
            <a:pPr lvl="1"/>
            <a:r>
              <a:rPr lang="en-US" smtClean="0"/>
              <a:t>Infringement allegations based on method claims –  step of carbonizing fibers (occurs in Japan) and processing into sheets (in US).  Resulting products used in fighter jets by Lockheed under government contract.</a:t>
            </a:r>
          </a:p>
          <a:p>
            <a:pPr lvl="1"/>
            <a:r>
              <a:rPr lang="en-US" smtClean="0"/>
              <a:t>U.S. attempted to avoid liability on several grounds and most specifically by limiting the exemption of sovereign immunity in 28 USC §1498 for government patent infringement to 271(a) direct infringement and arguing liability cannot arise against US for foreign actions</a:t>
            </a:r>
          </a:p>
          <a:p>
            <a:pPr>
              <a:buFont typeface="Arial" charset="0"/>
              <a:buNone/>
            </a:pPr>
            <a:endParaRPr lang="en-US"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271(g) Liability</a:t>
            </a:r>
            <a:endParaRPr lang="en-US" dirty="0"/>
          </a:p>
        </p:txBody>
      </p:sp>
      <p:sp>
        <p:nvSpPr>
          <p:cNvPr id="24579" name="Content Placeholder 2"/>
          <p:cNvSpPr>
            <a:spLocks noGrp="1"/>
          </p:cNvSpPr>
          <p:nvPr>
            <p:ph idx="1"/>
          </p:nvPr>
        </p:nvSpPr>
        <p:spPr/>
        <p:txBody>
          <a:bodyPr/>
          <a:lstStyle/>
          <a:p>
            <a:r>
              <a:rPr lang="en-US" smtClean="0"/>
              <a:t>CAFC:</a:t>
            </a:r>
          </a:p>
          <a:p>
            <a:pPr lvl="1"/>
            <a:r>
              <a:rPr lang="en-US" sz="1800" smtClean="0"/>
              <a:t>Cannot be limited to 271(a) or would eviscerate Congressional intent behind 271(g) and 1498 (which does not mention direct or indirect liability) as well as 1337 of Tariff Act (blocks importation or sale of goods made by a US process patent at ITC).  </a:t>
            </a:r>
          </a:p>
          <a:p>
            <a:pPr lvl="1"/>
            <a:r>
              <a:rPr lang="en-US" sz="1800" smtClean="0"/>
              <a:t>If a process is done outside US and product sold here – liability still lies even if not blocked by 271(a) (importing a patented invention in US) under 271(g) (liability for importation of products made by U.S. patented method).</a:t>
            </a:r>
          </a:p>
          <a:p>
            <a:pPr lvl="1"/>
            <a:r>
              <a:rPr lang="en-US" sz="1800" smtClean="0"/>
              <a:t>While process was partly performed in Japan, the products resulting from the process “embody” the process and were imported into the U.S. or “used in” the U.S.  While not exactly like statute – court applied this theory.</a:t>
            </a:r>
          </a:p>
          <a:p>
            <a:pPr lvl="1"/>
            <a:r>
              <a:rPr lang="en-US" sz="1800" smtClean="0"/>
              <a:t>Argued US immune because of 1498 (c) – no liability for acts “arising in a foreign country” when part of process in Japan – only making in Japan – not “use” or “import” – US activities.</a:t>
            </a:r>
          </a:p>
          <a:p>
            <a:pPr lvl="1"/>
            <a:endParaRPr lang="en-US"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271(g) Liability</a:t>
            </a:r>
            <a:endParaRPr lang="en-US" dirty="0"/>
          </a:p>
        </p:txBody>
      </p:sp>
      <p:sp>
        <p:nvSpPr>
          <p:cNvPr id="25603" name="Content Placeholder 2"/>
          <p:cNvSpPr>
            <a:spLocks noGrp="1"/>
          </p:cNvSpPr>
          <p:nvPr>
            <p:ph idx="1"/>
          </p:nvPr>
        </p:nvSpPr>
        <p:spPr/>
        <p:txBody>
          <a:bodyPr/>
          <a:lstStyle/>
          <a:p>
            <a:r>
              <a:rPr lang="en-US" smtClean="0"/>
              <a:t>This case is applicable when facing an importation or use in U.S., even if only method claims not performed in U.S., stopping products at the border (1337 ITC) or straight law suit under 271(g).  Lockheed’s use and importation created liability.</a:t>
            </a:r>
          </a:p>
          <a:p>
            <a:r>
              <a:rPr lang="en-US" smtClean="0"/>
              <a:t>Consider knock-offs made in part or completely overseas and then imported – if made by US process, can be blocked.  Importance of process claims when appropriate.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271(g) Liability</a:t>
            </a:r>
            <a:endParaRPr lang="en-US" dirty="0"/>
          </a:p>
        </p:txBody>
      </p:sp>
      <p:sp>
        <p:nvSpPr>
          <p:cNvPr id="26627" name="Content Placeholder 2"/>
          <p:cNvSpPr>
            <a:spLocks noGrp="1"/>
          </p:cNvSpPr>
          <p:nvPr>
            <p:ph idx="1"/>
          </p:nvPr>
        </p:nvSpPr>
        <p:spPr/>
        <p:txBody>
          <a:bodyPr/>
          <a:lstStyle/>
          <a:p>
            <a:r>
              <a:rPr lang="en-US" smtClean="0"/>
              <a:t>Contrast </a:t>
            </a:r>
            <a:r>
              <a:rPr lang="en-US" i="1" smtClean="0"/>
              <a:t>Zoltek</a:t>
            </a:r>
            <a:r>
              <a:rPr lang="en-US" smtClean="0"/>
              <a:t> with </a:t>
            </a:r>
            <a:r>
              <a:rPr lang="en-US" i="1" smtClean="0"/>
              <a:t>NTP, Inc. v. Research in Motion, Ltd.</a:t>
            </a:r>
            <a:r>
              <a:rPr lang="en-US" smtClean="0"/>
              <a:t>, 418 F.3d 1282 (CAFC 2005).  In NTP, the court considered whether transmission of data in email across border from Canada was “importation” of a “product”.  It was not seen as a physical product and so 271(g) did not apply.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Trade Secrets – a New Loophole?</a:t>
            </a:r>
            <a:endParaRPr lang="en-US" dirty="0"/>
          </a:p>
        </p:txBody>
      </p:sp>
      <p:sp>
        <p:nvSpPr>
          <p:cNvPr id="27651" name="Content Placeholder 2"/>
          <p:cNvSpPr>
            <a:spLocks noGrp="1"/>
          </p:cNvSpPr>
          <p:nvPr>
            <p:ph idx="1"/>
          </p:nvPr>
        </p:nvSpPr>
        <p:spPr>
          <a:xfrm>
            <a:off x="457200" y="1447800"/>
            <a:ext cx="8229600" cy="5029200"/>
          </a:xfrm>
        </p:spPr>
        <p:txBody>
          <a:bodyPr/>
          <a:lstStyle/>
          <a:p>
            <a:r>
              <a:rPr lang="en-US" i="1" smtClean="0"/>
              <a:t>TianRui Group v. ITC</a:t>
            </a:r>
            <a:r>
              <a:rPr lang="en-US" smtClean="0"/>
              <a:t>, 661 F.3d 1322 (CAFC 2011)</a:t>
            </a:r>
          </a:p>
          <a:p>
            <a:pPr lvl="1"/>
            <a:r>
              <a:rPr lang="en-US" smtClean="0"/>
              <a:t>In an ITC action under 19 U.S.C. §337 of the Tariff Act, ITC found that it had authority to block importation of articles imported in the U.S. that were made in China  and investigate the matter as a trade secret misappropriation investigation.  </a:t>
            </a:r>
          </a:p>
          <a:p>
            <a:pPr lvl="1"/>
            <a:r>
              <a:rPr lang="en-US" smtClean="0"/>
              <a:t>Goal – to protect domestic industries from injuries arising out of unfair competition in the domestic marketplace.</a:t>
            </a:r>
          </a:p>
          <a:p>
            <a:pPr lvl="1"/>
            <a:r>
              <a:rPr lang="en-US" smtClean="0"/>
              <a:t>No manufacturer was currently making the protected process, but injury was still found.  New process being used in US and old process licensed to three Chinese manufacturers.</a:t>
            </a:r>
          </a:p>
          <a:p>
            <a:pPr lvl="1"/>
            <a:r>
              <a:rPr lang="en-US" smtClean="0"/>
              <a:t>TianRui wanted a license, but it fell through.  They hired away employees trained on the process.  They knew it was proprietary</a:t>
            </a:r>
          </a:p>
          <a:p>
            <a:pPr lvl="1"/>
            <a:r>
              <a:rPr lang="en-US" smtClean="0"/>
              <a:t>A TianRui joint venture marketed wheels from the process in the US.</a:t>
            </a:r>
          </a:p>
          <a:p>
            <a:pPr lvl="1"/>
            <a:r>
              <a:rPr lang="en-US" smtClean="0"/>
              <a:t>Injury to domestic injury using new process even if by old process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Patent Exhaustion – Limits on Foreign Reach	</a:t>
            </a:r>
            <a:endParaRPr lang="en-US" dirty="0"/>
          </a:p>
        </p:txBody>
      </p:sp>
      <p:sp>
        <p:nvSpPr>
          <p:cNvPr id="28675" name="Content Placeholder 2"/>
          <p:cNvSpPr>
            <a:spLocks noGrp="1"/>
          </p:cNvSpPr>
          <p:nvPr>
            <p:ph idx="1"/>
          </p:nvPr>
        </p:nvSpPr>
        <p:spPr>
          <a:xfrm>
            <a:off x="457200" y="1447800"/>
            <a:ext cx="8229600" cy="5029200"/>
          </a:xfrm>
        </p:spPr>
        <p:txBody>
          <a:bodyPr/>
          <a:lstStyle/>
          <a:p>
            <a:r>
              <a:rPr lang="en-US" smtClean="0"/>
              <a:t>Cannot control the disposition of a patented item after you sell it (I can sell my things at a yard sale…)</a:t>
            </a:r>
          </a:p>
          <a:p>
            <a:r>
              <a:rPr lang="en-US" smtClean="0"/>
              <a:t>Gives end user right to repair or sell what they purchased within reason – cannot totally rebuild (reconstruct) to make a whole new item and get back in the game. </a:t>
            </a:r>
            <a:r>
              <a:rPr lang="en-US" i="1" smtClean="0"/>
              <a:t>Aro Manufacturing v. Convertible Top Replacement</a:t>
            </a:r>
            <a:r>
              <a:rPr lang="en-US" smtClean="0"/>
              <a:t>, 365 U.S. 336 (1961).</a:t>
            </a:r>
          </a:p>
          <a:p>
            <a:r>
              <a:rPr lang="en-US" smtClean="0"/>
              <a:t>While post-sale restrictions can be employed (“single use”, “permitted use”) to avoid exhaustion, it still looms large</a:t>
            </a:r>
          </a:p>
          <a:p>
            <a:r>
              <a:rPr lang="en-US" i="1" smtClean="0"/>
              <a:t>Bowman v. Monsanto</a:t>
            </a:r>
            <a:r>
              <a:rPr lang="en-US" smtClean="0"/>
              <a:t>, No. 11-796 (June 2013) – farmers regenerating seeds not just “repair” – they are making invention.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Exhaustion	</a:t>
            </a:r>
            <a:endParaRPr lang="en-US" dirty="0"/>
          </a:p>
        </p:txBody>
      </p:sp>
      <p:sp>
        <p:nvSpPr>
          <p:cNvPr id="29699" name="Content Placeholder 2"/>
          <p:cNvSpPr>
            <a:spLocks noGrp="1"/>
          </p:cNvSpPr>
          <p:nvPr>
            <p:ph idx="1"/>
          </p:nvPr>
        </p:nvSpPr>
        <p:spPr/>
        <p:txBody>
          <a:bodyPr/>
          <a:lstStyle/>
          <a:p>
            <a:r>
              <a:rPr lang="en-US" smtClean="0"/>
              <a:t>Can cut against extraterritorial reach provisions if foreign entity is a purchaser who simply “repairs” – if reworking to reconstruct, consider 271(f) and (g) for imports or “use” claims</a:t>
            </a:r>
          </a:p>
          <a:p>
            <a:r>
              <a:rPr lang="en-US" smtClean="0"/>
              <a:t>When selling a component or “incomplete” article, exhaustion arises when the component product has: (1) no reasonable noninfringing uses; and (2) has all inventive aspects of patent. </a:t>
            </a:r>
            <a:r>
              <a:rPr lang="en-US" i="1" smtClean="0"/>
              <a:t>See Quanta Computer, Inc. v. LG Electronics, Inc</a:t>
            </a:r>
            <a:r>
              <a:rPr lang="en-US" smtClean="0"/>
              <a:t>., 553 U.S. 617 (2008)</a:t>
            </a:r>
          </a:p>
          <a:p>
            <a:r>
              <a:rPr lang="en-US" i="1" smtClean="0"/>
              <a:t>Keurig, Inc. v. Sturm Foods, Inc.,</a:t>
            </a:r>
            <a:r>
              <a:rPr lang="en-US" smtClean="0"/>
              <a:t> (D.Del. 2012) – if product sold embodies apparatus claim for exhaustion, method claims infringed using same apparatus also exhausted.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Patent Exhaustion	</a:t>
            </a:r>
            <a:endParaRPr lang="en-US" dirty="0"/>
          </a:p>
        </p:txBody>
      </p:sp>
      <p:sp>
        <p:nvSpPr>
          <p:cNvPr id="30723" name="Content Placeholder 2"/>
          <p:cNvSpPr>
            <a:spLocks noGrp="1"/>
          </p:cNvSpPr>
          <p:nvPr>
            <p:ph idx="1"/>
          </p:nvPr>
        </p:nvSpPr>
        <p:spPr/>
        <p:txBody>
          <a:bodyPr/>
          <a:lstStyle/>
          <a:p>
            <a:r>
              <a:rPr lang="en-US" smtClean="0"/>
              <a:t>Under </a:t>
            </a:r>
            <a:r>
              <a:rPr lang="en-US" i="1" smtClean="0"/>
              <a:t>Quanta</a:t>
            </a:r>
            <a:r>
              <a:rPr lang="en-US" smtClean="0"/>
              <a:t>, issues of what is an authorized sale give rise to considerations of restrictions on sales.  What does or doesn’t a license cover?  If the sale is outside the license – it is not authorized.  If within the license – is the license itself restricted?</a:t>
            </a:r>
          </a:p>
          <a:p>
            <a:r>
              <a:rPr lang="en-US" smtClean="0"/>
              <a:t>In drafting licenses, like claims, care should be taken to consider whether sufficient restriction on downstream sales are included.</a:t>
            </a:r>
          </a:p>
          <a:p>
            <a:r>
              <a:rPr lang="en-US" smtClean="0"/>
              <a:t>Is Copyright Exhaustion more expansive? Not any more…</a:t>
            </a:r>
          </a:p>
          <a:p>
            <a:pPr>
              <a:buFont typeface="Arial" charset="0"/>
              <a:buNone/>
            </a:pPr>
            <a:endParaRPr lang="en-US"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Copyright – First Sale Exhaustion	</a:t>
            </a:r>
            <a:endParaRPr lang="en-US" dirty="0"/>
          </a:p>
        </p:txBody>
      </p:sp>
      <p:sp>
        <p:nvSpPr>
          <p:cNvPr id="3" name="Content Placeholder 2"/>
          <p:cNvSpPr>
            <a:spLocks noGrp="1"/>
          </p:cNvSpPr>
          <p:nvPr>
            <p:ph idx="1"/>
          </p:nvPr>
        </p:nvSpPr>
        <p:spPr/>
        <p:txBody>
          <a:bodyPr/>
          <a:lstStyle/>
          <a:p>
            <a:pPr>
              <a:defRPr/>
            </a:pPr>
            <a:r>
              <a:rPr lang="en-US" dirty="0" smtClean="0"/>
              <a:t>In contrast to the narrow rules for patents, copyright protection goes further (if legitimate)</a:t>
            </a:r>
          </a:p>
          <a:p>
            <a:pPr>
              <a:defRPr/>
            </a:pPr>
            <a:r>
              <a:rPr lang="en-US" i="1" dirty="0" smtClean="0"/>
              <a:t>Omega S.A. v. Costco Wholesale Corp</a:t>
            </a:r>
            <a:r>
              <a:rPr lang="en-US" dirty="0" smtClean="0"/>
              <a:t>., 541 F.3d 982 (9th Cir. 2008), Ninth Circuit holding that first sale exhaustion does not apply when someone imports and sells unauthorized products into the U.S. from foreign sales (foreign purchaser buying in foreign country at reduced price sells at undercut price in Costco in competition). Supreme Court granted </a:t>
            </a:r>
            <a:r>
              <a:rPr lang="en-US" i="1" dirty="0" smtClean="0"/>
              <a:t>cert</a:t>
            </a:r>
            <a:r>
              <a:rPr lang="en-US" dirty="0" smtClean="0"/>
              <a:t>. but with Kagan recusing herself, split 4-4, leaving the 9</a:t>
            </a:r>
            <a:r>
              <a:rPr lang="en-US" baseline="30000" dirty="0" smtClean="0"/>
              <a:t>th</a:t>
            </a:r>
            <a:r>
              <a:rPr lang="en-US" dirty="0" smtClean="0"/>
              <a:t> Circuit decision in place in the 9</a:t>
            </a:r>
            <a:r>
              <a:rPr lang="en-US" baseline="30000" dirty="0" smtClean="0"/>
              <a:t>th</a:t>
            </a:r>
            <a:r>
              <a:rPr lang="en-US" dirty="0" smtClean="0"/>
              <a:t> Circuit.</a:t>
            </a:r>
            <a:endParaRPr lang="en-US" dirty="0" smtClean="0">
              <a:solidFill>
                <a:schemeClr val="tx1">
                  <a:lumMod val="50000"/>
                </a:schemeClr>
              </a:solidFill>
            </a:endParaRPr>
          </a:p>
          <a:p>
            <a:pPr>
              <a:defRP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Copyright – First Sale Exhaustion</a:t>
            </a:r>
            <a:endParaRPr lang="en-US" dirty="0"/>
          </a:p>
        </p:txBody>
      </p:sp>
      <p:sp>
        <p:nvSpPr>
          <p:cNvPr id="32771" name="Content Placeholder 2"/>
          <p:cNvSpPr>
            <a:spLocks noGrp="1"/>
          </p:cNvSpPr>
          <p:nvPr>
            <p:ph idx="1"/>
          </p:nvPr>
        </p:nvSpPr>
        <p:spPr/>
        <p:txBody>
          <a:bodyPr/>
          <a:lstStyle/>
          <a:p>
            <a:r>
              <a:rPr lang="en-US" smtClean="0"/>
              <a:t>Wiley sued Supap Kirtsaeng over the sale of foreign edition textbooks made overseas marked for sale overseas based on Kirtsaeng importation to U.S. for re-sale.  He Thai relatives buy books in Thailand and ship them to him in US to sell on eBay. Wiley won in D.Ct. and Second Circuit (held “lawfully made” limits first sale “specifically and exclusively” to US law and not “foreign-manufactured works.“)</a:t>
            </a:r>
          </a:p>
          <a:p>
            <a:r>
              <a:rPr lang="en-US" smtClean="0"/>
              <a:t>This March, Supreme Court (2013) 6-3 overturns.  Kirtsaeng relied on first-sale doctrine saying he can sell in US objects legally obtained without permission. Court agreed. “Lawfully made” does not have a geographic limitation.  </a:t>
            </a:r>
          </a:p>
          <a:p>
            <a:endParaRPr lang="en-US" smtClean="0"/>
          </a:p>
          <a:p>
            <a:endParaRPr lang="en-US"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Copyright – First Sale Exhaustion	</a:t>
            </a:r>
            <a:endParaRPr lang="en-US" dirty="0"/>
          </a:p>
        </p:txBody>
      </p:sp>
      <p:sp>
        <p:nvSpPr>
          <p:cNvPr id="33795" name="Content Placeholder 2"/>
          <p:cNvSpPr>
            <a:spLocks noGrp="1"/>
          </p:cNvSpPr>
          <p:nvPr>
            <p:ph idx="1"/>
          </p:nvPr>
        </p:nvSpPr>
        <p:spPr/>
        <p:txBody>
          <a:bodyPr/>
          <a:lstStyle/>
          <a:p>
            <a:r>
              <a:rPr lang="en-US" smtClean="0"/>
              <a:t>Where does that leave you?</a:t>
            </a:r>
          </a:p>
          <a:p>
            <a:pPr lvl="1"/>
            <a:r>
              <a:rPr lang="en-US" smtClean="0"/>
              <a:t>Was the sale “authorized” and “lawful” </a:t>
            </a:r>
          </a:p>
          <a:p>
            <a:pPr lvl="2"/>
            <a:r>
              <a:rPr lang="en-US" smtClean="0"/>
              <a:t>To block incoming sales – as with patent agreements – need restrictions on use of purchased product to make the argument sale was “unauthorized”</a:t>
            </a:r>
          </a:p>
          <a:p>
            <a:pPr lvl="2"/>
            <a:r>
              <a:rPr lang="en-US" smtClean="0"/>
              <a:t>May want to also evaluate what is and is not a “lawful” sale overseas using local counsel in countries to see if there is a way to have the foreign action unlawful. This is much harder to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457200" y="1752600"/>
            <a:ext cx="8229600" cy="3733800"/>
          </a:xfrm>
        </p:spPr>
        <p:txBody>
          <a:bodyPr/>
          <a:lstStyle/>
          <a:p>
            <a:pPr>
              <a:buNone/>
            </a:pPr>
            <a:r>
              <a:rPr lang="en-US" b="1" dirty="0" smtClean="0"/>
              <a:t>Lynda Calderone</a:t>
            </a:r>
            <a:r>
              <a:rPr lang="en-US" dirty="0" smtClean="0"/>
              <a:t>, Shareholder, Flaster/Greenberg PC</a:t>
            </a:r>
          </a:p>
          <a:p>
            <a:pPr>
              <a:buNone/>
            </a:pPr>
            <a:r>
              <a:rPr lang="en-US" sz="2000" dirty="0" smtClean="0">
                <a:hlinkClick r:id="rId2"/>
              </a:rPr>
              <a:t>Lynda.calderone@flastergreenberg.com</a:t>
            </a:r>
            <a:endParaRPr lang="en-US" sz="2000" dirty="0" smtClean="0"/>
          </a:p>
          <a:p>
            <a:endParaRPr lang="en-US" dirty="0" smtClean="0"/>
          </a:p>
          <a:p>
            <a:pPr>
              <a:buNone/>
            </a:pPr>
            <a:r>
              <a:rPr lang="en-US" b="1" dirty="0" smtClean="0"/>
              <a:t>Kristyne Bullock</a:t>
            </a:r>
            <a:r>
              <a:rPr lang="en-US" dirty="0" smtClean="0"/>
              <a:t>, Shareholder, Flaster/Greenberg PC</a:t>
            </a:r>
          </a:p>
          <a:p>
            <a:pPr>
              <a:buNone/>
            </a:pPr>
            <a:r>
              <a:rPr lang="en-US" sz="2000" dirty="0" smtClean="0">
                <a:hlinkClick r:id="rId3"/>
              </a:rPr>
              <a:t>Kristyne.bullock@flastergreenberg.com</a:t>
            </a:r>
            <a:endParaRPr lang="en-US" sz="2000" dirty="0" smtClean="0"/>
          </a:p>
          <a:p>
            <a:endParaRPr lang="en-US" dirty="0" smtClean="0"/>
          </a:p>
          <a:p>
            <a:pPr>
              <a:buNone/>
            </a:pPr>
            <a:r>
              <a:rPr lang="en-US" b="1" dirty="0" smtClean="0"/>
              <a:t>Jimmie Johnson</a:t>
            </a:r>
            <a:r>
              <a:rPr lang="en-US" dirty="0" smtClean="0"/>
              <a:t>, Patent Counsel, Johnson Matthey Inc.</a:t>
            </a:r>
          </a:p>
          <a:p>
            <a:pPr>
              <a:buNone/>
            </a:pPr>
            <a:r>
              <a:rPr lang="en-US" sz="2000" u="sng" dirty="0" smtClean="0">
                <a:hlinkClick r:id="rId4"/>
              </a:rPr>
              <a:t>jimmie.johnson@jmusa.com</a:t>
            </a:r>
            <a:endParaRPr lang="en-US" sz="2000" dirty="0" smtClean="0"/>
          </a:p>
          <a:p>
            <a:pPr>
              <a:buNone/>
            </a:pPr>
            <a:endParaRPr lang="en-US" dirty="0" smtClean="0"/>
          </a:p>
          <a:p>
            <a:pPr>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rgbClr val="303338"/>
      </a:dk1>
      <a:lt1>
        <a:sysClr val="window" lastClr="FFFFFF"/>
      </a:lt1>
      <a:dk2>
        <a:srgbClr val="C00000"/>
      </a:dk2>
      <a:lt2>
        <a:srgbClr val="FFFFFF"/>
      </a:lt2>
      <a:accent1>
        <a:srgbClr val="C00000"/>
      </a:accent1>
      <a:accent2>
        <a:srgbClr val="002D89"/>
      </a:accent2>
      <a:accent3>
        <a:srgbClr val="6565FF"/>
      </a:accent3>
      <a:accent4>
        <a:srgbClr val="002D89"/>
      </a:accent4>
      <a:accent5>
        <a:srgbClr val="002D89"/>
      </a:accent5>
      <a:accent6>
        <a:srgbClr val="002060"/>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303338"/>
    </a:dk1>
    <a:lt1>
      <a:sysClr val="window" lastClr="FFFFFF"/>
    </a:lt1>
    <a:dk2>
      <a:srgbClr val="C00000"/>
    </a:dk2>
    <a:lt2>
      <a:srgbClr val="FFFFFF"/>
    </a:lt2>
    <a:accent1>
      <a:srgbClr val="C00000"/>
    </a:accent1>
    <a:accent2>
      <a:srgbClr val="002D89"/>
    </a:accent2>
    <a:accent3>
      <a:srgbClr val="6565FF"/>
    </a:accent3>
    <a:accent4>
      <a:srgbClr val="002D89"/>
    </a:accent4>
    <a:accent5>
      <a:srgbClr val="002D89"/>
    </a:accent5>
    <a:accent6>
      <a:srgbClr val="002060"/>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Clarity</Template>
  <TotalTime>1034</TotalTime>
  <Words>3102</Words>
  <Application>Microsoft Office PowerPoint</Application>
  <PresentationFormat>On-screen Show (4:3)</PresentationFormat>
  <Paragraphs>135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Clarity</vt:lpstr>
      <vt:lpstr>Stretching the Boundaries of U.S. Patent Protection: How Far Does Your Patent Reach? </vt:lpstr>
      <vt:lpstr>Stretching the Boundaries…</vt:lpstr>
      <vt:lpstr>Patent Infringement – Direct Infringement</vt:lpstr>
      <vt:lpstr>Direct Infringement </vt:lpstr>
      <vt:lpstr>Direct Infringement</vt:lpstr>
      <vt:lpstr>Direct Infringement </vt:lpstr>
      <vt:lpstr>Patent Infringement – Indirect Infringement</vt:lpstr>
      <vt:lpstr>271(b) Developments </vt:lpstr>
      <vt:lpstr>271(b) Developments</vt:lpstr>
      <vt:lpstr>271(c) Developments</vt:lpstr>
      <vt:lpstr>Foreign Acts – 271(f)(1)</vt:lpstr>
      <vt:lpstr>Foreign Acts 271(f)(2)</vt:lpstr>
      <vt:lpstr>271(f) – Components </vt:lpstr>
      <vt:lpstr>271(f)(1) and (2) – Process Claims </vt:lpstr>
      <vt:lpstr>271(f)(1) and (2) – Process Claims</vt:lpstr>
      <vt:lpstr>Foreign Acts – 271(g)</vt:lpstr>
      <vt:lpstr>Foreign Acts – 271(g)</vt:lpstr>
      <vt:lpstr>271(g) Liability</vt:lpstr>
      <vt:lpstr>271(g) Liability</vt:lpstr>
      <vt:lpstr>271(g) Liability</vt:lpstr>
      <vt:lpstr>271(g) Liability</vt:lpstr>
      <vt:lpstr>Trade Secrets – a New Loophole?</vt:lpstr>
      <vt:lpstr>Patent Exhaustion – Limits on Foreign Reach </vt:lpstr>
      <vt:lpstr>Exhaustion </vt:lpstr>
      <vt:lpstr>Patent Exhaustion </vt:lpstr>
      <vt:lpstr>Copyright – First Sale Exhaustion </vt:lpstr>
      <vt:lpstr>Copyright – First Sale Exhaustion</vt:lpstr>
      <vt:lpstr>Copyright – First Sale Exhaustion </vt:lpstr>
      <vt:lpstr>Thank you</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Manno</dc:creator>
  <cp:lastModifiedBy>Smith, Samantha</cp:lastModifiedBy>
  <cp:revision>91</cp:revision>
  <dcterms:created xsi:type="dcterms:W3CDTF">2012-02-15T15:41:45Z</dcterms:created>
  <dcterms:modified xsi:type="dcterms:W3CDTF">2018-12-28T18:33:34Z</dcterms:modified>
</cp:coreProperties>
</file>